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312" r:id="rId2"/>
    <p:sldId id="323" r:id="rId3"/>
    <p:sldId id="368" r:id="rId4"/>
    <p:sldId id="350" r:id="rId5"/>
    <p:sldId id="366" r:id="rId6"/>
    <p:sldId id="369" r:id="rId7"/>
    <p:sldId id="367" r:id="rId8"/>
    <p:sldId id="327" r:id="rId9"/>
    <p:sldId id="371" r:id="rId10"/>
    <p:sldId id="370" r:id="rId11"/>
    <p:sldId id="349" r:id="rId12"/>
    <p:sldId id="352" r:id="rId13"/>
    <p:sldId id="354" r:id="rId14"/>
    <p:sldId id="329" r:id="rId15"/>
    <p:sldId id="355" r:id="rId16"/>
    <p:sldId id="326" r:id="rId17"/>
    <p:sldId id="347" r:id="rId18"/>
    <p:sldId id="324" r:id="rId19"/>
    <p:sldId id="325" r:id="rId20"/>
    <p:sldId id="345" r:id="rId21"/>
    <p:sldId id="348" r:id="rId22"/>
    <p:sldId id="346" r:id="rId23"/>
    <p:sldId id="313" r:id="rId24"/>
    <p:sldId id="314" r:id="rId25"/>
    <p:sldId id="315" r:id="rId26"/>
    <p:sldId id="318" r:id="rId27"/>
    <p:sldId id="316" r:id="rId28"/>
    <p:sldId id="317" r:id="rId29"/>
    <p:sldId id="321" r:id="rId30"/>
    <p:sldId id="335" r:id="rId31"/>
    <p:sldId id="372" r:id="rId32"/>
    <p:sldId id="373" r:id="rId33"/>
    <p:sldId id="360" r:id="rId34"/>
    <p:sldId id="357" r:id="rId35"/>
    <p:sldId id="362" r:id="rId36"/>
    <p:sldId id="363" r:id="rId37"/>
    <p:sldId id="364" r:id="rId38"/>
    <p:sldId id="365" r:id="rId39"/>
    <p:sldId id="331" r:id="rId40"/>
    <p:sldId id="319" r:id="rId41"/>
    <p:sldId id="334" r:id="rId42"/>
    <p:sldId id="340" r:id="rId43"/>
    <p:sldId id="343" r:id="rId44"/>
    <p:sldId id="341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2273" autoAdjust="0"/>
  </p:normalViewPr>
  <p:slideViewPr>
    <p:cSldViewPr snapToGrid="0" snapToObjects="1">
      <p:cViewPr varScale="1">
        <p:scale>
          <a:sx n="110" d="100"/>
          <a:sy n="110" d="100"/>
        </p:scale>
        <p:origin x="76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71125-1E20-5049-B32E-219494C65D1F}" type="datetimeFigureOut">
              <a:rPr kumimoji="1" lang="ko-KR" altLang="en-US" smtClean="0"/>
              <a:t>2018-04-24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25843-7AED-0D47-96A4-DC9E30B52A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1305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F5CB6E-22FB-40E3-A299-D0F4EE8BA2AE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72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1447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영상인식에서 가장 중요한 네트워크는 </a:t>
            </a:r>
            <a:r>
              <a:rPr lang="en-US" altLang="ko-KR" dirty="0"/>
              <a:t>convolution </a:t>
            </a:r>
            <a:r>
              <a:rPr lang="ko-KR" altLang="en-US" dirty="0"/>
              <a:t>네트워크</a:t>
            </a:r>
            <a:endParaRPr lang="en-US" altLang="ko-KR" dirty="0"/>
          </a:p>
          <a:p>
            <a:r>
              <a:rPr lang="ko-KR" altLang="en-US" dirty="0"/>
              <a:t>영상에서는 근처 픽셀 간의 관계가 매우 중요하므로</a:t>
            </a:r>
            <a:r>
              <a:rPr lang="en-US" altLang="ko-KR" dirty="0"/>
              <a:t>, convolution </a:t>
            </a:r>
            <a:r>
              <a:rPr lang="ko-KR" altLang="en-US" dirty="0"/>
              <a:t>연산이 매우 적절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0452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영상인식에서 가장 중요한 네트워크는 </a:t>
            </a:r>
            <a:r>
              <a:rPr lang="en-US" altLang="ko-KR" dirty="0"/>
              <a:t>convolution </a:t>
            </a:r>
            <a:r>
              <a:rPr lang="ko-KR" altLang="en-US" dirty="0"/>
              <a:t>네트워크</a:t>
            </a:r>
            <a:endParaRPr lang="en-US" altLang="ko-KR" dirty="0"/>
          </a:p>
          <a:p>
            <a:r>
              <a:rPr lang="ko-KR" altLang="en-US" dirty="0"/>
              <a:t>영상에서는 근처 픽셀 간의 관계가 매우 중요하므로</a:t>
            </a:r>
            <a:r>
              <a:rPr lang="en-US" altLang="ko-KR" dirty="0"/>
              <a:t>, convolution </a:t>
            </a:r>
            <a:r>
              <a:rPr lang="ko-KR" altLang="en-US" dirty="0"/>
              <a:t>연산이 매우 적절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51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ko-KR" altLang="en-US" dirty="0"/>
              <a:t>을 켜고 따라 해보도록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344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Google </a:t>
            </a:r>
            <a:r>
              <a:rPr lang="en-US" altLang="ko-KR" dirty="0" err="1"/>
              <a:t>Colab</a:t>
            </a:r>
            <a:r>
              <a:rPr lang="ko-KR" altLang="en-US" dirty="0"/>
              <a:t>을 켜고 따라 해보도록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79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말고 각 레이어의 크기를 알 수 있는 방법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718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말고 각 레이어의 크기를 알 수 있는 방법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7045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r>
              <a:rPr lang="ko-KR" altLang="en-US" dirty="0"/>
              <a:t>말고 각 레이어의 크기를 알 수 있는 방법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3665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25843-7AED-0D47-96A4-DC9E30B52A47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1336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C61FA-B22A-4057-8894-535178B87C01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11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48C7-B61A-495A-BA8B-91DB6D09E3DC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3300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193A4-6936-494A-B211-6D6E76742FEE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636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9AD82-D8CD-4CC9-8256-B7C9B283E2D2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676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00D1-26E9-4009-B30C-CA936D298AA5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335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38171-D8FC-4813-B091-AB3B7D07DF9C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5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37A3-0153-4DA2-AD01-B04FF99EF07C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06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30DA2-C2B4-4FF8-985E-0C905ADE9735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78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4AD05-50CC-4F18-A714-71BDCA8BD6C5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3004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959ED-C030-46FB-B629-8B99F757578E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67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77B83-CD47-4ACE-A3E5-E45FA5BE48F2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650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F9246-0E49-47A5-AC8D-CA40C68A638C}" type="datetime1">
              <a:rPr kumimoji="1" lang="ko-KR" altLang="en-US" smtClean="0"/>
              <a:t>2018-04-25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92D98-0362-D744-A05F-7E0A9EECE82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17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1466034" y="4355852"/>
            <a:ext cx="6656785" cy="2087562"/>
          </a:xfrm>
        </p:spPr>
        <p:txBody>
          <a:bodyPr/>
          <a:lstStyle/>
          <a:p>
            <a:pPr algn="r"/>
            <a:endParaRPr lang="en-US" altLang="ko-KR" dirty="0">
              <a:solidFill>
                <a:srgbClr val="261300"/>
              </a:solidFill>
              <a:latin typeface="맑은 고딕" panose="020B0503020000020004" pitchFamily="50" charset="-127"/>
            </a:endParaRPr>
          </a:p>
          <a:p>
            <a:pPr algn="r"/>
            <a:r>
              <a:rPr lang="ko-KR" altLang="en-US" dirty="0">
                <a:solidFill>
                  <a:srgbClr val="261300"/>
                </a:solidFill>
                <a:latin typeface="맑은 고딕" panose="020B0503020000020004" pitchFamily="50" charset="-127"/>
              </a:rPr>
              <a:t>연세대학교 컴퓨터과학과</a:t>
            </a:r>
            <a:endParaRPr lang="en-US" altLang="ko-KR" dirty="0">
              <a:solidFill>
                <a:srgbClr val="261300"/>
              </a:solidFill>
              <a:latin typeface="맑은 고딕" panose="020B0503020000020004" pitchFamily="50" charset="-127"/>
            </a:endParaRPr>
          </a:p>
          <a:p>
            <a:pPr algn="r"/>
            <a:r>
              <a:rPr lang="ko-KR" altLang="en-US" dirty="0">
                <a:solidFill>
                  <a:srgbClr val="261300"/>
                </a:solidFill>
                <a:latin typeface="맑은 고딕" panose="020B0503020000020004" pitchFamily="50" charset="-127"/>
              </a:rPr>
              <a:t>신 창 하</a:t>
            </a:r>
            <a:endParaRPr lang="en-US" altLang="ko-KR" dirty="0">
              <a:solidFill>
                <a:srgbClr val="2613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/>
        </p:nvSpPr>
        <p:spPr bwMode="auto">
          <a:xfrm>
            <a:off x="-1" y="167669"/>
            <a:ext cx="9144001" cy="668435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제목 5"/>
          <p:cNvSpPr>
            <a:spLocks noGrp="1"/>
          </p:cNvSpPr>
          <p:nvPr>
            <p:ph type="ctrTitle"/>
          </p:nvPr>
        </p:nvSpPr>
        <p:spPr>
          <a:xfrm>
            <a:off x="402275" y="1384634"/>
            <a:ext cx="8339447" cy="2619375"/>
          </a:xfrm>
        </p:spPr>
        <p:txBody>
          <a:bodyPr/>
          <a:lstStyle/>
          <a:p>
            <a:br>
              <a:rPr lang="en-US" altLang="ko-KR" sz="3600" dirty="0">
                <a:latin typeface="맑은 고딕" panose="020B0503020000020004" pitchFamily="50" charset="-127"/>
              </a:rPr>
            </a:br>
            <a:r>
              <a:rPr lang="ko-KR" altLang="en-US" sz="3600" dirty="0">
                <a:latin typeface="맑은 고딕" panose="020B0503020000020004" pitchFamily="50" charset="-127"/>
              </a:rPr>
              <a:t>시각 </a:t>
            </a:r>
            <a:r>
              <a:rPr lang="en-US" altLang="ko-KR" sz="3600" dirty="0">
                <a:latin typeface="맑은 고딕" panose="020B0503020000020004" pitchFamily="50" charset="-127"/>
              </a:rPr>
              <a:t>Tech. </a:t>
            </a:r>
            <a:r>
              <a:rPr lang="ko-KR" altLang="en-US" sz="3600" dirty="0">
                <a:latin typeface="맑은 고딕" panose="020B0503020000020004" pitchFamily="50" charset="-127"/>
              </a:rPr>
              <a:t>심화과정 </a:t>
            </a:r>
            <a:r>
              <a:rPr lang="en-US" altLang="ko-KR" sz="3600" dirty="0">
                <a:latin typeface="맑은 고딕" panose="020B0503020000020004" pitchFamily="50" charset="-127"/>
              </a:rPr>
              <a:t>(3)</a:t>
            </a:r>
            <a:br>
              <a:rPr lang="en-US" altLang="ko-KR" sz="3600" dirty="0">
                <a:latin typeface="맑은 고딕" panose="020B0503020000020004" pitchFamily="50" charset="-127"/>
              </a:rPr>
            </a:br>
            <a:br>
              <a:rPr lang="en-US" altLang="ko-KR" sz="3600" dirty="0">
                <a:latin typeface="맑은 고딕" panose="020B0503020000020004" pitchFamily="50" charset="-127"/>
              </a:rPr>
            </a:br>
            <a:r>
              <a:rPr lang="en-US" altLang="ko-KR" sz="3600" dirty="0">
                <a:latin typeface="맑은 고딕" panose="020B0503020000020004" pitchFamily="50" charset="-127"/>
              </a:rPr>
              <a:t>Lab session</a:t>
            </a:r>
            <a:endParaRPr lang="ko-KR" altLang="en-US" sz="4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Picture 5" descr="yonsei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5661248"/>
            <a:ext cx="864096" cy="864096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D5E30C-A76C-49AC-88E7-D3FCCEED1B25}" type="slidenum">
              <a:rPr lang="en-US" altLang="ko-KR" smtClean="0">
                <a:solidFill>
                  <a:prstClr val="white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white"/>
              </a:solidFill>
            </a:endParaRPr>
          </a:p>
        </p:txBody>
      </p:sp>
      <p:pic>
        <p:nvPicPr>
          <p:cNvPr id="8194" name="Picture 2" descr="to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399633"/>
            <a:ext cx="3095406" cy="134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제목 1"/>
          <p:cNvSpPr>
            <a:spLocks noGrp="1"/>
          </p:cNvSpPr>
          <p:nvPr/>
        </p:nvSpPr>
        <p:spPr bwMode="auto">
          <a:xfrm>
            <a:off x="-3" y="1800"/>
            <a:ext cx="9144001" cy="16586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/>
        </p:nvSpPr>
        <p:spPr bwMode="auto">
          <a:xfrm>
            <a:off x="-3" y="6712322"/>
            <a:ext cx="9144001" cy="165869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60000" indent="0"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 b="1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itchFamily="34" charset="0"/>
                <a:ea typeface="맑은 고딕" panose="020B0503020000020004" pitchFamily="50" charset="-127"/>
                <a:cs typeface="Calibri" pitchFamily="34" charset="0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Calibri" pitchFamily="34" charset="0"/>
                <a:ea typeface="굴림" pitchFamily="50" charset="-127"/>
                <a:cs typeface="Calibri" pitchFamily="34" charset="0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3600" b="1">
                <a:solidFill>
                  <a:schemeClr val="tx2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185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s://github.com/vdumoulin/conv_arithmetic/raw/master/gif/same_padding_no_strides.gif">
            <a:extLst>
              <a:ext uri="{FF2B5EF4-FFF2-40B4-BE49-F238E27FC236}">
                <a16:creationId xmlns:a16="http://schemas.microsoft.com/office/drawing/2014/main" id="{D4F9C151-FAEF-4C64-8026-83846AF6BD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79" y="3076576"/>
            <a:ext cx="3326642" cy="37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5720C6-5763-491D-8E19-D12A0C22B9F0}"/>
              </a:ext>
            </a:extLst>
          </p:cNvPr>
          <p:cNvSpPr/>
          <p:nvPr/>
        </p:nvSpPr>
        <p:spPr>
          <a:xfrm>
            <a:off x="62104" y="5579950"/>
            <a:ext cx="106264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Input 5x5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69C5E5-F6E6-4416-B49F-AD8043C50124}"/>
              </a:ext>
            </a:extLst>
          </p:cNvPr>
          <p:cNvSpPr/>
          <p:nvPr/>
        </p:nvSpPr>
        <p:spPr>
          <a:xfrm>
            <a:off x="-95131" y="4042038"/>
            <a:ext cx="140811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 5x5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D015D0-C903-4FB7-B8E8-7CC46973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6148" name="Picture 4" descr="https://github.com/vdumoulin/conv_arithmetic/raw/master/gif/dilation.gif">
            <a:extLst>
              <a:ext uri="{FF2B5EF4-FFF2-40B4-BE49-F238E27FC236}">
                <a16:creationId xmlns:a16="http://schemas.microsoft.com/office/drawing/2014/main" id="{602FC415-5A26-4DA4-8D73-9A4F3F78BD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31" y="3228975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C1FE30-1298-45DF-8AD8-2B58D5605D52}"/>
              </a:ext>
            </a:extLst>
          </p:cNvPr>
          <p:cNvSpPr/>
          <p:nvPr/>
        </p:nvSpPr>
        <p:spPr>
          <a:xfrm>
            <a:off x="4605339" y="5793902"/>
            <a:ext cx="106264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Input 6x6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702D62-6F9C-41B6-9D39-B2B1B79C6F3C}"/>
              </a:ext>
            </a:extLst>
          </p:cNvPr>
          <p:cNvSpPr/>
          <p:nvPr/>
        </p:nvSpPr>
        <p:spPr>
          <a:xfrm>
            <a:off x="4572001" y="3941576"/>
            <a:ext cx="125403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 3x3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59138C4-63D1-4A79-B18C-68C921B09F39}"/>
              </a:ext>
            </a:extLst>
          </p:cNvPr>
          <p:cNvSpPr/>
          <p:nvPr/>
        </p:nvSpPr>
        <p:spPr>
          <a:xfrm>
            <a:off x="6228514" y="2107915"/>
            <a:ext cx="139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strides=</a:t>
            </a:r>
            <a:r>
              <a:rPr lang="en-US" altLang="ko-KR" dirty="0">
                <a:solidFill>
                  <a:srgbClr val="404040"/>
                </a:solidFill>
                <a:latin typeface="Source Sans Pro"/>
              </a:rPr>
              <a:t>(2,2)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147FCE-7D6B-4456-82FF-1839A6530948}"/>
              </a:ext>
            </a:extLst>
          </p:cNvPr>
          <p:cNvSpPr/>
          <p:nvPr/>
        </p:nvSpPr>
        <p:spPr>
          <a:xfrm>
            <a:off x="1334197" y="2107915"/>
            <a:ext cx="139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strides=</a:t>
            </a:r>
            <a:r>
              <a:rPr lang="en-US" altLang="ko-KR" dirty="0">
                <a:solidFill>
                  <a:srgbClr val="404040"/>
                </a:solidFill>
                <a:latin typeface="Source Sans Pro"/>
              </a:rPr>
              <a:t>(1,1)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AF0D4D7-9C4E-451B-8FF0-32B244B14A61}"/>
              </a:ext>
            </a:extLst>
          </p:cNvPr>
          <p:cNvCxnSpPr>
            <a:cxnSpLocks/>
          </p:cNvCxnSpPr>
          <p:nvPr/>
        </p:nvCxnSpPr>
        <p:spPr>
          <a:xfrm>
            <a:off x="0" y="2553447"/>
            <a:ext cx="914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3011E87-30A0-4EFC-ADFD-F5040AED1A29}"/>
              </a:ext>
            </a:extLst>
          </p:cNvPr>
          <p:cNvCxnSpPr>
            <a:cxnSpLocks/>
          </p:cNvCxnSpPr>
          <p:nvPr/>
        </p:nvCxnSpPr>
        <p:spPr>
          <a:xfrm>
            <a:off x="4067175" y="2107915"/>
            <a:ext cx="31645" cy="475008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174E1D5-E5FB-4852-8F15-1208E50FD28F}"/>
              </a:ext>
            </a:extLst>
          </p:cNvPr>
          <p:cNvSpPr/>
          <p:nvPr/>
        </p:nvSpPr>
        <p:spPr>
          <a:xfrm>
            <a:off x="733852" y="1581794"/>
            <a:ext cx="3089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Source Sans Pro"/>
              </a:rPr>
              <a:t>Stride N:</a:t>
            </a:r>
            <a:r>
              <a:rPr lang="ko-KR" altLang="en-US" sz="1600" dirty="0">
                <a:solidFill>
                  <a:srgbClr val="404040"/>
                </a:solidFill>
                <a:latin typeface="Source Sans Pro"/>
              </a:rPr>
              <a:t> 크기 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</a:rPr>
              <a:t>~1/N</a:t>
            </a:r>
            <a:r>
              <a:rPr lang="ko-KR" altLang="en-US" sz="1600" dirty="0">
                <a:solidFill>
                  <a:srgbClr val="404040"/>
                </a:solidFill>
                <a:latin typeface="Source Sans Pro"/>
              </a:rPr>
              <a:t>으로 </a:t>
            </a:r>
            <a:r>
              <a:rPr lang="ko-KR" altLang="en-US" sz="1600" dirty="0" err="1">
                <a:solidFill>
                  <a:srgbClr val="404040"/>
                </a:solidFill>
                <a:latin typeface="Source Sans Pro"/>
              </a:rPr>
              <a:t>줄어듬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</a:rPr>
              <a:t>.</a:t>
            </a:r>
            <a:endParaRPr lang="en-US" altLang="ko-KR" sz="1600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D0F2D0-053F-49E9-ACB2-AEE04FEE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33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gb channelì ëí ì´ë¯¸ì§ ê²ìê²°ê³¼">
            <a:extLst>
              <a:ext uri="{FF2B5EF4-FFF2-40B4-BE49-F238E27FC236}">
                <a16:creationId xmlns:a16="http://schemas.microsoft.com/office/drawing/2014/main" id="{860208F0-4E1D-4C4B-B471-9606EC49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9" y="2703283"/>
            <a:ext cx="5022943" cy="181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69260" y="1586507"/>
            <a:ext cx="7506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중요 레이어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Input</a:t>
            </a:r>
            <a:r>
              <a:rPr lang="en-US" altLang="ko-KR" dirty="0"/>
              <a:t> (shape=(input_dim1, input_dim2, input_dim3))</a:t>
            </a:r>
          </a:p>
          <a:p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404040"/>
                </a:solidFill>
                <a:latin typeface="Source Sans Pro"/>
              </a:rPr>
              <a:t>그래프의 시작 설정</a:t>
            </a:r>
            <a:r>
              <a:rPr lang="en-US" altLang="ko-KR" dirty="0">
                <a:solidFill>
                  <a:srgbClr val="404040"/>
                </a:solidFill>
                <a:latin typeface="Source Sans Pro"/>
              </a:rPr>
              <a:t>.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540863" y="4521111"/>
            <a:ext cx="783091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Input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Conv2D</a:t>
            </a: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Input(shape=(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))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tower_1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predictions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)(tower_1)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 [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], outputs= [predictions])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4E665C-9AF0-4EAC-8726-503D4204A3CE}"/>
              </a:ext>
            </a:extLst>
          </p:cNvPr>
          <p:cNvSpPr/>
          <p:nvPr/>
        </p:nvSpPr>
        <p:spPr>
          <a:xfrm>
            <a:off x="628650" y="2318799"/>
            <a:ext cx="51219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9E0F00"/>
                </a:solidFill>
                <a:latin typeface="Consolas" panose="020B0609020204030204" pitchFamily="49" charset="0"/>
              </a:rPr>
              <a:t>Input:  (input_dim1, input_dim2, input_dim3)</a:t>
            </a:r>
          </a:p>
          <a:p>
            <a:endParaRPr lang="ko-KR" altLang="en-US" sz="16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FFD5F9-7420-4F36-A16C-B83E1D05A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67F42D-CE58-446D-BDAB-2FE04D7A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7468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69259" y="1794483"/>
            <a:ext cx="79258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functional API: Model</a:t>
            </a:r>
            <a:r>
              <a:rPr lang="en-US" altLang="ko-KR" dirty="0"/>
              <a:t>(inputs=[a1, a2], outputs=[b1, b2, b3])</a:t>
            </a:r>
          </a:p>
          <a:p>
            <a:r>
              <a:rPr lang="ko-KR" altLang="en-US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404040"/>
                </a:solidFill>
                <a:latin typeface="Source Sans Pro"/>
              </a:rPr>
              <a:t>그래프의 처음과 끝을 설정해줌</a:t>
            </a:r>
            <a:r>
              <a:rPr lang="en-US" altLang="ko-KR" dirty="0">
                <a:solidFill>
                  <a:srgbClr val="404040"/>
                </a:solidFill>
                <a:latin typeface="Source Sans Pro"/>
              </a:rPr>
              <a:t>.</a:t>
            </a:r>
            <a:r>
              <a:rPr lang="ko-KR" altLang="en-US" sz="2400" dirty="0"/>
              <a:t> </a:t>
            </a:r>
            <a:r>
              <a:rPr lang="en-US" altLang="ko-KR" dirty="0"/>
              <a:t>(input-&gt;output graph </a:t>
            </a:r>
            <a:r>
              <a:rPr lang="ko-KR" altLang="en-US" dirty="0"/>
              <a:t>연결되어 있어야 함</a:t>
            </a:r>
            <a:r>
              <a:rPr lang="en-US" altLang="ko-KR" dirty="0"/>
              <a:t>)</a:t>
            </a:r>
            <a:endParaRPr lang="ko-KR" altLang="en-US" sz="2400" dirty="0"/>
          </a:p>
          <a:p>
            <a:endParaRPr lang="en-US" altLang="ko-KR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373465" y="3097588"/>
            <a:ext cx="914293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input_img1 = Input(shape=(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input_img2 = Input(shape=(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out1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)(tower_1)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out2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)(tower_2)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out3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)(tower_3)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model = Model(inputs= [input_img1, input_img2], outputs= [out1, out2, out3])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A48183-7865-4DBB-96FE-C075FF4EE0AF}"/>
              </a:ext>
            </a:extLst>
          </p:cNvPr>
          <p:cNvSpPr/>
          <p:nvPr/>
        </p:nvSpPr>
        <p:spPr>
          <a:xfrm>
            <a:off x="5996013" y="2730292"/>
            <a:ext cx="714693" cy="367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9C4DC1B-19CA-4559-A36F-06DF00D78735}"/>
              </a:ext>
            </a:extLst>
          </p:cNvPr>
          <p:cNvSpPr/>
          <p:nvPr/>
        </p:nvSpPr>
        <p:spPr>
          <a:xfrm>
            <a:off x="5851617" y="4239337"/>
            <a:ext cx="606265" cy="367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b1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840C44-9FBB-44F9-835B-49409A9B175A}"/>
              </a:ext>
            </a:extLst>
          </p:cNvPr>
          <p:cNvSpPr/>
          <p:nvPr/>
        </p:nvSpPr>
        <p:spPr>
          <a:xfrm>
            <a:off x="7209844" y="2730292"/>
            <a:ext cx="635484" cy="367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8D9351-BDFD-460B-911E-424CB4CE3106}"/>
              </a:ext>
            </a:extLst>
          </p:cNvPr>
          <p:cNvSpPr/>
          <p:nvPr/>
        </p:nvSpPr>
        <p:spPr>
          <a:xfrm>
            <a:off x="6710706" y="4239337"/>
            <a:ext cx="566042" cy="367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b2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F9D411-840F-40A6-83E6-18A79509194C}"/>
              </a:ext>
            </a:extLst>
          </p:cNvPr>
          <p:cNvSpPr/>
          <p:nvPr/>
        </p:nvSpPr>
        <p:spPr>
          <a:xfrm>
            <a:off x="7454209" y="4239337"/>
            <a:ext cx="603954" cy="360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b3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619A681-CC6F-4B2F-B2A5-0934C9D48696}"/>
              </a:ext>
            </a:extLst>
          </p:cNvPr>
          <p:cNvSpPr/>
          <p:nvPr/>
        </p:nvSpPr>
        <p:spPr>
          <a:xfrm>
            <a:off x="6049259" y="3332693"/>
            <a:ext cx="1927060" cy="6517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Network</a:t>
            </a:r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08B0161-0BD6-46C1-AB51-9424BC57FA91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6353360" y="3097588"/>
            <a:ext cx="7049" cy="23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99C7F5E-14DF-45DF-A86D-375A0044C86A}"/>
              </a:ext>
            </a:extLst>
          </p:cNvPr>
          <p:cNvCxnSpPr/>
          <p:nvPr/>
        </p:nvCxnSpPr>
        <p:spPr>
          <a:xfrm>
            <a:off x="7526363" y="3097588"/>
            <a:ext cx="1223" cy="23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37814F4-AE06-449E-86A6-BF980BB0E1D8}"/>
              </a:ext>
            </a:extLst>
          </p:cNvPr>
          <p:cNvCxnSpPr/>
          <p:nvPr/>
        </p:nvCxnSpPr>
        <p:spPr>
          <a:xfrm>
            <a:off x="7754963" y="3994273"/>
            <a:ext cx="1223" cy="23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DDCE59C-2D6B-4729-AFCA-F0AADA966166}"/>
              </a:ext>
            </a:extLst>
          </p:cNvPr>
          <p:cNvCxnSpPr/>
          <p:nvPr/>
        </p:nvCxnSpPr>
        <p:spPr>
          <a:xfrm>
            <a:off x="6944069" y="3994273"/>
            <a:ext cx="1223" cy="23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A895E19-E946-453A-AAD3-DA57557A4EDF}"/>
              </a:ext>
            </a:extLst>
          </p:cNvPr>
          <p:cNvCxnSpPr/>
          <p:nvPr/>
        </p:nvCxnSpPr>
        <p:spPr>
          <a:xfrm>
            <a:off x="6154750" y="3994273"/>
            <a:ext cx="1223" cy="23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44BF4AAA-49B0-4603-9A63-4487FB262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DC55E6-7990-4B4E-BBD0-FFB6D6DC5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66689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69260" y="1808768"/>
            <a:ext cx="75063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functional API: Model</a:t>
            </a:r>
          </a:p>
          <a:p>
            <a:endParaRPr lang="en-US" altLang="ko-KR" b="1" dirty="0">
              <a:solidFill>
                <a:srgbClr val="404040"/>
              </a:solidFill>
              <a:latin typeface="Source Sans Pro"/>
            </a:endParaRPr>
          </a:p>
          <a:p>
            <a:r>
              <a:rPr lang="en-US" altLang="ko-KR" b="1" dirty="0"/>
              <a:t>&lt;Methods&gt;</a:t>
            </a:r>
          </a:p>
          <a:p>
            <a:r>
              <a:rPr lang="en-US" altLang="ko-KR" dirty="0"/>
              <a:t>compile(self, optimizer, loss)</a:t>
            </a:r>
          </a:p>
          <a:p>
            <a:r>
              <a:rPr lang="ko-KR" altLang="en-US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모델을 선언하고 난 뒤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어떤 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optimizer , loss </a:t>
            </a:r>
            <a:r>
              <a:rPr lang="ko-KR" altLang="en-US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를 사용할지 설정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.</a:t>
            </a:r>
          </a:p>
          <a:p>
            <a:r>
              <a:rPr lang="en-US" altLang="ko-KR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!! compile </a:t>
            </a:r>
            <a:r>
              <a:rPr lang="ko-KR" altLang="en-US" sz="1600" dirty="0" err="1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안하면</a:t>
            </a:r>
            <a:r>
              <a:rPr lang="ko-KR" altLang="en-US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 모델 트레이닝 에러 뜸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.</a:t>
            </a:r>
            <a:endParaRPr lang="en-US" altLang="ko-KR" sz="1600" dirty="0">
              <a:solidFill>
                <a:srgbClr val="404040"/>
              </a:solidFill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469260" y="3681173"/>
            <a:ext cx="914293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= Input(shape=(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tower_1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predictions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)(tower_1)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 [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], outputs= [predictions])</a:t>
            </a:r>
          </a:p>
          <a:p>
            <a:r>
              <a:rPr lang="en-US" altLang="ko-KR" sz="1400" dirty="0" err="1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model.compile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(optimizer=</a:t>
            </a:r>
            <a:r>
              <a:rPr lang="en-US" altLang="ko-KR" sz="1400" dirty="0">
                <a:solidFill>
                  <a:srgbClr val="DD1144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adam</a:t>
            </a:r>
            <a:r>
              <a:rPr lang="en-US" altLang="ko-KR" sz="1400" dirty="0">
                <a:solidFill>
                  <a:srgbClr val="DD1144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loss=</a:t>
            </a:r>
            <a:r>
              <a:rPr lang="en-US" altLang="ko-KR" sz="1400" dirty="0">
                <a:solidFill>
                  <a:srgbClr val="DD1144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mse</a:t>
            </a:r>
            <a:r>
              <a:rPr lang="en-US" altLang="ko-KR" sz="1400" dirty="0">
                <a:solidFill>
                  <a:srgbClr val="DD1144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402AE8D-AC00-4D0A-A83B-14F1FC6E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3DC5F2-71F0-456A-A278-A44AEAC89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81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CC6468-20B2-4A91-842B-007FCB634EF3}"/>
              </a:ext>
            </a:extLst>
          </p:cNvPr>
          <p:cNvSpPr/>
          <p:nvPr/>
        </p:nvSpPr>
        <p:spPr>
          <a:xfrm>
            <a:off x="469260" y="1600315"/>
            <a:ext cx="750634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functional API: Model</a:t>
            </a:r>
          </a:p>
          <a:p>
            <a:endParaRPr lang="en-US" altLang="ko-KR" sz="1050" b="1" dirty="0">
              <a:solidFill>
                <a:srgbClr val="404040"/>
              </a:solidFill>
              <a:latin typeface="Source Sans Pro"/>
            </a:endParaRPr>
          </a:p>
          <a:p>
            <a:r>
              <a:rPr lang="en-US" altLang="ko-KR" b="1" dirty="0"/>
              <a:t>&lt;Methods&gt;</a:t>
            </a:r>
          </a:p>
          <a:p>
            <a:r>
              <a:rPr lang="en-US" altLang="ko-KR" dirty="0"/>
              <a:t>fit(self, </a:t>
            </a:r>
            <a:r>
              <a:rPr lang="en-US" altLang="ko-KR" dirty="0" err="1"/>
              <a:t>training_array</a:t>
            </a:r>
            <a:r>
              <a:rPr lang="en-US" altLang="ko-KR" dirty="0"/>
              <a:t>, </a:t>
            </a:r>
            <a:r>
              <a:rPr lang="en-US" altLang="ko-KR" dirty="0" err="1"/>
              <a:t>label_array</a:t>
            </a:r>
            <a:r>
              <a:rPr lang="en-US" altLang="ko-KR" dirty="0"/>
              <a:t>, </a:t>
            </a:r>
            <a:r>
              <a:rPr lang="en-US" altLang="ko-KR" dirty="0" err="1"/>
              <a:t>batch_size</a:t>
            </a:r>
            <a:r>
              <a:rPr lang="en-US" altLang="ko-KR" dirty="0"/>
              <a:t>=, epochs=, </a:t>
            </a:r>
            <a:r>
              <a:rPr lang="en-US" altLang="ko-KR" dirty="0" err="1"/>
              <a:t>validation_split</a:t>
            </a:r>
            <a:r>
              <a:rPr lang="en-US" altLang="ko-KR" dirty="0"/>
              <a:t>=)</a:t>
            </a:r>
          </a:p>
          <a:p>
            <a:r>
              <a:rPr lang="en-US" altLang="ko-KR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rgbClr val="404040"/>
                </a:solidFill>
                <a:latin typeface="Source Sans Pro"/>
              </a:rPr>
              <a:t>데이터 전체를 램에 올려서 돌리는 경우에</a:t>
            </a:r>
            <a:r>
              <a:rPr lang="en-US" altLang="ko-KR" sz="1600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Source Sans Pro"/>
              </a:rPr>
              <a:t>유용</a:t>
            </a:r>
            <a:r>
              <a:rPr lang="en-US" altLang="ko-KR" sz="1600" b="1" dirty="0">
                <a:solidFill>
                  <a:srgbClr val="404040"/>
                </a:solidFill>
                <a:latin typeface="Source Sans Pro"/>
              </a:rPr>
              <a:t>.</a:t>
            </a:r>
            <a:r>
              <a:rPr lang="ko-KR" altLang="en-US" sz="1600" b="1" dirty="0">
                <a:solidFill>
                  <a:srgbClr val="404040"/>
                </a:solidFill>
                <a:latin typeface="Source Sans Pro"/>
              </a:rPr>
              <a:t> </a:t>
            </a:r>
            <a:endParaRPr lang="en-US" altLang="ko-KR" sz="1600" dirty="0">
              <a:solidFill>
                <a:srgbClr val="404040"/>
              </a:solidFill>
              <a:latin typeface="Source Sans Pr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F45C04C-8E1E-4EFA-BECC-4772A675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A3B4D59-A78B-486C-8505-F0C355B32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9" y="3440210"/>
            <a:ext cx="6403522" cy="27712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39724D8-F8EC-40C4-BA01-9AB5D257EE8C}"/>
              </a:ext>
            </a:extLst>
          </p:cNvPr>
          <p:cNvSpPr/>
          <p:nvPr/>
        </p:nvSpPr>
        <p:spPr>
          <a:xfrm>
            <a:off x="801482" y="3110014"/>
            <a:ext cx="2198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Ex) Shape </a:t>
            </a:r>
            <a:r>
              <a:rPr lang="ko-KR" altLang="en-US" sz="14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에러 </a:t>
            </a:r>
            <a:r>
              <a:rPr lang="ko-KR" altLang="en-US" sz="1400" dirty="0" err="1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고쳐보기</a:t>
            </a:r>
            <a:endParaRPr lang="en-US" altLang="ko-KR" sz="1400" dirty="0">
              <a:solidFill>
                <a:srgbClr val="404040"/>
              </a:solidFill>
              <a:latin typeface="Source Sans Pro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994A597-FB43-4766-96E6-D0AB89B1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765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CC6468-20B2-4A91-842B-007FCB634EF3}"/>
              </a:ext>
            </a:extLst>
          </p:cNvPr>
          <p:cNvSpPr/>
          <p:nvPr/>
        </p:nvSpPr>
        <p:spPr>
          <a:xfrm>
            <a:off x="469260" y="1632547"/>
            <a:ext cx="75063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functional API: Model</a:t>
            </a:r>
          </a:p>
          <a:p>
            <a:endParaRPr lang="en-US" altLang="ko-KR" sz="1100" b="1" dirty="0"/>
          </a:p>
          <a:p>
            <a:r>
              <a:rPr lang="en-US" altLang="ko-KR" b="1" dirty="0"/>
              <a:t>&lt;Methods&gt;</a:t>
            </a:r>
          </a:p>
          <a:p>
            <a:r>
              <a:rPr lang="en-US" altLang="ko-KR" dirty="0" err="1"/>
              <a:t>fit_generator</a:t>
            </a:r>
            <a:r>
              <a:rPr lang="en-US" altLang="ko-KR" dirty="0"/>
              <a:t>(self, optimizer, loss)</a:t>
            </a:r>
            <a:r>
              <a:rPr lang="ko-KR" altLang="en-US" dirty="0">
                <a:solidFill>
                  <a:srgbClr val="404040"/>
                </a:solidFill>
                <a:latin typeface="Source Sans Pro"/>
              </a:rPr>
              <a:t> </a:t>
            </a:r>
            <a:endParaRPr lang="en-US" altLang="ko-KR" dirty="0">
              <a:solidFill>
                <a:srgbClr val="404040"/>
              </a:solidFill>
              <a:latin typeface="Source Sans Pro"/>
            </a:endParaRPr>
          </a:p>
          <a:p>
            <a:r>
              <a:rPr lang="en-US" altLang="ko-KR" sz="1600" dirty="0">
                <a:solidFill>
                  <a:srgbClr val="404040"/>
                </a:solidFill>
                <a:latin typeface="Source Sans Pro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solidFill>
                  <a:srgbClr val="404040"/>
                </a:solidFill>
                <a:latin typeface="Source Sans Pro"/>
              </a:rPr>
              <a:t>데이터를 실시간으로 생성하는 경우에</a:t>
            </a:r>
            <a:r>
              <a:rPr lang="en-US" altLang="ko-KR" sz="1600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ko-KR" altLang="en-US" sz="1600" b="1" dirty="0">
                <a:solidFill>
                  <a:srgbClr val="404040"/>
                </a:solidFill>
                <a:latin typeface="Source Sans Pro"/>
              </a:rPr>
              <a:t>유용</a:t>
            </a:r>
            <a:r>
              <a:rPr lang="en-US" altLang="ko-KR" sz="1600" b="1" dirty="0">
                <a:solidFill>
                  <a:srgbClr val="404040"/>
                </a:solidFill>
                <a:latin typeface="Source Sans Pro"/>
              </a:rPr>
              <a:t>.</a:t>
            </a:r>
            <a:r>
              <a:rPr lang="ko-KR" altLang="en-US" sz="1600" b="1" dirty="0">
                <a:solidFill>
                  <a:srgbClr val="404040"/>
                </a:solidFill>
                <a:latin typeface="Source Sans Pro"/>
              </a:rPr>
              <a:t> </a:t>
            </a:r>
            <a:endParaRPr lang="en-US" altLang="ko-KR" sz="1600" dirty="0">
              <a:solidFill>
                <a:srgbClr val="404040"/>
              </a:solidFill>
              <a:latin typeface="Source Sans Pro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9EF3A9-2732-44E1-99F1-4979B83A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8AA000-F1E6-4666-AD75-033A96C50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53934"/>
            <a:ext cx="6181453" cy="34901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54FA9F-038F-44A0-BAF3-DB80594B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430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69259" y="1674958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레이어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b="1" dirty="0" err="1">
                <a:solidFill>
                  <a:srgbClr val="404040"/>
                </a:solidFill>
                <a:latin typeface="Source Sans Pro"/>
              </a:rPr>
              <a:t>BatchNormalization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, Dropout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384174" y="2257162"/>
            <a:ext cx="827405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Input, concatenate</a:t>
            </a: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Conv2D, MaxPooling2D,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BatchNormalization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Activation, Dropout</a:t>
            </a: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= Input(shape=(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tower_1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tower_1 = </a:t>
            </a:r>
            <a:r>
              <a:rPr lang="en-US" altLang="ko-KR" sz="1400" dirty="0" err="1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BatchNormalization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(axis=</a:t>
            </a:r>
            <a:r>
              <a:rPr lang="en-US" altLang="ko-KR" sz="1400" dirty="0">
                <a:solidFill>
                  <a:srgbClr val="7030A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-1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)(tower_1)</a:t>
            </a:r>
          </a:p>
          <a:p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tower_1 = Dropout(</a:t>
            </a:r>
            <a:r>
              <a:rPr lang="en-US" altLang="ko-KR" sz="1400" dirty="0">
                <a:solidFill>
                  <a:srgbClr val="00808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0.2</a:t>
            </a:r>
            <a:r>
              <a:rPr lang="en-US" altLang="ko-KR" sz="1400" dirty="0">
                <a:solidFill>
                  <a:srgbClr val="333333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)(tower_1)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 0.2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는 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dropout 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비율을 의미함</a:t>
            </a: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predictions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)(tower_1)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 [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], outputs= [predictions])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51F713-3447-4665-A31C-8D53F5CB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9A20E9-C7F5-482E-8369-A2DF70D4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596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526FBE-0C9F-4F0F-B09F-85CB39D77F62}"/>
              </a:ext>
            </a:extLst>
          </p:cNvPr>
          <p:cNvCxnSpPr>
            <a:cxnSpLocks/>
          </p:cNvCxnSpPr>
          <p:nvPr/>
        </p:nvCxnSpPr>
        <p:spPr>
          <a:xfrm>
            <a:off x="7647516" y="3052833"/>
            <a:ext cx="0" cy="23348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557458" y="1603290"/>
            <a:ext cx="38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Multilayer Perceptron Model </a:t>
            </a:r>
            <a:r>
              <a:rPr lang="ko-KR" altLang="en-US" b="1" dirty="0">
                <a:solidFill>
                  <a:srgbClr val="404040"/>
                </a:solidFill>
                <a:latin typeface="Source Sans Pro"/>
              </a:rPr>
              <a:t>예시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319617" y="2284420"/>
            <a:ext cx="77321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Input, Dense </a:t>
            </a: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inputs = Input(shape=(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784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,)) </a:t>
            </a:r>
            <a:endParaRPr lang="en-US" altLang="ko-KR" sz="1400" i="1" dirty="0">
              <a:solidFill>
                <a:srgbClr val="999988"/>
              </a:solidFill>
              <a:latin typeface="Consolas" panose="020B0609020204030204" pitchFamily="49" charset="0"/>
            </a:endParaRPr>
          </a:p>
          <a:p>
            <a:endParaRPr lang="en-US" altLang="ko-KR" sz="1400" i="1" dirty="0">
              <a:solidFill>
                <a:srgbClr val="999988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x = Dense(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)(inputs)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x = Dense(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)(x)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predictions = Dense(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)(x) </a:t>
            </a:r>
            <a:endParaRPr lang="en-US" altLang="ko-KR" sz="1400" i="1" dirty="0">
              <a:solidFill>
                <a:srgbClr val="999988"/>
              </a:solidFill>
              <a:latin typeface="Consolas" panose="020B0609020204030204" pitchFamily="49" charset="0"/>
            </a:endParaRPr>
          </a:p>
          <a:p>
            <a:endParaRPr lang="en-US" altLang="ko-KR" sz="1400" i="1" dirty="0">
              <a:solidFill>
                <a:srgbClr val="999988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Model(inputs=inputs, outputs=predictions)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(optimizer=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rmsprop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	     loss=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’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		        		     metrics=[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'accuracy’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]) </a:t>
            </a: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model.summary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&gt;&gt;&gt;</a:t>
            </a: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(data, labels,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=16) </a:t>
            </a:r>
            <a:r>
              <a:rPr lang="en-US" altLang="ko-KR" sz="1400" i="1" dirty="0">
                <a:solidFill>
                  <a:srgbClr val="999988"/>
                </a:solidFill>
                <a:latin typeface="Consolas" panose="020B0609020204030204" pitchFamily="49" charset="0"/>
              </a:rPr>
              <a:t># starts training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4C6660-E4F9-4D92-87C5-11E27E392EFA}"/>
              </a:ext>
            </a:extLst>
          </p:cNvPr>
          <p:cNvSpPr/>
          <p:nvPr/>
        </p:nvSpPr>
        <p:spPr>
          <a:xfrm>
            <a:off x="6639983" y="2745880"/>
            <a:ext cx="2015067" cy="3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 (None,784,)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25F2D2-5571-4F18-99AD-135C9889EA98}"/>
              </a:ext>
            </a:extLst>
          </p:cNvPr>
          <p:cNvSpPr/>
          <p:nvPr/>
        </p:nvSpPr>
        <p:spPr>
          <a:xfrm>
            <a:off x="6639984" y="3207026"/>
            <a:ext cx="2015066" cy="31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Dense (None, 64,)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BA4213-9E8D-4702-940D-B86BFF7D344F}"/>
              </a:ext>
            </a:extLst>
          </p:cNvPr>
          <p:cNvSpPr/>
          <p:nvPr/>
        </p:nvSpPr>
        <p:spPr>
          <a:xfrm>
            <a:off x="6639984" y="3919247"/>
            <a:ext cx="2015066" cy="31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Dense (None, 64,)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B9F833-9AF3-49D5-AB8B-843775B531E6}"/>
              </a:ext>
            </a:extLst>
          </p:cNvPr>
          <p:cNvSpPr/>
          <p:nvPr/>
        </p:nvSpPr>
        <p:spPr>
          <a:xfrm>
            <a:off x="6639984" y="4610184"/>
            <a:ext cx="2015066" cy="313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Dense (None, 10,)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FEEB94-83D1-4A8F-8526-4C670D662477}"/>
              </a:ext>
            </a:extLst>
          </p:cNvPr>
          <p:cNvSpPr/>
          <p:nvPr/>
        </p:nvSpPr>
        <p:spPr>
          <a:xfrm>
            <a:off x="6639984" y="3542760"/>
            <a:ext cx="2015066" cy="218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RELU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36074D-D0C1-465F-A248-DDCBE838E238}"/>
              </a:ext>
            </a:extLst>
          </p:cNvPr>
          <p:cNvSpPr/>
          <p:nvPr/>
        </p:nvSpPr>
        <p:spPr>
          <a:xfrm>
            <a:off x="6639984" y="4249031"/>
            <a:ext cx="2015066" cy="215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RELU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6833F6-A17E-45A2-B6B3-6DADC002DB39}"/>
              </a:ext>
            </a:extLst>
          </p:cNvPr>
          <p:cNvSpPr/>
          <p:nvPr/>
        </p:nvSpPr>
        <p:spPr>
          <a:xfrm>
            <a:off x="6639984" y="4939393"/>
            <a:ext cx="2015066" cy="255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Softmax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10E02E-5A2D-4803-B874-E8365A734D85}"/>
              </a:ext>
            </a:extLst>
          </p:cNvPr>
          <p:cNvSpPr/>
          <p:nvPr/>
        </p:nvSpPr>
        <p:spPr>
          <a:xfrm>
            <a:off x="6382290" y="5372475"/>
            <a:ext cx="2511943" cy="304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prediction(None,80,80,3)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CE052F0-5D2D-42A0-8F40-E772115A3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EE9D65-2D3F-45E2-9389-C70D10F30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1163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526FBE-0C9F-4F0F-B09F-85CB39D77F62}"/>
              </a:ext>
            </a:extLst>
          </p:cNvPr>
          <p:cNvCxnSpPr>
            <a:cxnSpLocks/>
            <a:stCxn id="4" idx="2"/>
            <a:endCxn id="20" idx="0"/>
          </p:cNvCxnSpPr>
          <p:nvPr/>
        </p:nvCxnSpPr>
        <p:spPr>
          <a:xfrm>
            <a:off x="7620453" y="2660308"/>
            <a:ext cx="0" cy="2599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85775" y="1774740"/>
            <a:ext cx="455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Fully Convolutional Network Model </a:t>
            </a:r>
            <a:r>
              <a:rPr lang="ko-KR" altLang="en-US" b="1" dirty="0">
                <a:solidFill>
                  <a:srgbClr val="404040"/>
                </a:solidFill>
                <a:latin typeface="Source Sans Pro"/>
              </a:rPr>
              <a:t>예시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219755" y="2463313"/>
            <a:ext cx="812588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Input </a:t>
            </a: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 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Conv2D</a:t>
            </a: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inputs = Input(shape=(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80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80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x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)(inputs)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x = Conv2D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)(x)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predictions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 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)(x)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Model(inputs=inputs, outputs=predictions) </a:t>
            </a: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model.compile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(optimizer=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adam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loss=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mse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model.summary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&gt;&gt;&gt;</a:t>
            </a: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model.fit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(data, labels,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batch_size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=16, epochs=10) </a:t>
            </a:r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4C6660-E4F9-4D92-87C5-11E27E392EFA}"/>
              </a:ext>
            </a:extLst>
          </p:cNvPr>
          <p:cNvSpPr/>
          <p:nvPr/>
        </p:nvSpPr>
        <p:spPr>
          <a:xfrm>
            <a:off x="6434930" y="2255145"/>
            <a:ext cx="2371045" cy="40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Input (None,80,80,3)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25F2D2-5571-4F18-99AD-135C9889EA98}"/>
              </a:ext>
            </a:extLst>
          </p:cNvPr>
          <p:cNvSpPr/>
          <p:nvPr/>
        </p:nvSpPr>
        <p:spPr>
          <a:xfrm>
            <a:off x="6416457" y="2865909"/>
            <a:ext cx="2389518" cy="35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Conv2D (None, 80,80,64)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FEEB94-83D1-4A8F-8526-4C670D662477}"/>
              </a:ext>
            </a:extLst>
          </p:cNvPr>
          <p:cNvSpPr/>
          <p:nvPr/>
        </p:nvSpPr>
        <p:spPr>
          <a:xfrm>
            <a:off x="6416457" y="3279357"/>
            <a:ext cx="2389518" cy="23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RELU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DDF0E7-9F11-4E54-B9DF-F866124507FE}"/>
              </a:ext>
            </a:extLst>
          </p:cNvPr>
          <p:cNvSpPr/>
          <p:nvPr/>
        </p:nvSpPr>
        <p:spPr>
          <a:xfrm>
            <a:off x="6416457" y="3670327"/>
            <a:ext cx="2389518" cy="35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Conv2D (None, 80,80,64)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79D2AA-E22F-4CD8-862B-3505DFA26170}"/>
              </a:ext>
            </a:extLst>
          </p:cNvPr>
          <p:cNvSpPr/>
          <p:nvPr/>
        </p:nvSpPr>
        <p:spPr>
          <a:xfrm>
            <a:off x="6416457" y="4075386"/>
            <a:ext cx="2389518" cy="23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RELU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88C720-3BC5-45EF-8AB2-70B4BA04EB71}"/>
              </a:ext>
            </a:extLst>
          </p:cNvPr>
          <p:cNvSpPr/>
          <p:nvPr/>
        </p:nvSpPr>
        <p:spPr>
          <a:xfrm>
            <a:off x="6416457" y="4443195"/>
            <a:ext cx="2389518" cy="354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Conv2D (None, 80,80,3)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733C132-C443-4487-A151-4563227268A5}"/>
              </a:ext>
            </a:extLst>
          </p:cNvPr>
          <p:cNvSpPr/>
          <p:nvPr/>
        </p:nvSpPr>
        <p:spPr>
          <a:xfrm>
            <a:off x="6416457" y="4848254"/>
            <a:ext cx="2389518" cy="2347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RELU</a:t>
            </a:r>
            <a:endParaRPr lang="ko-KR" altLang="en-US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24542CF-52CA-42A7-89D6-F43E97943528}"/>
              </a:ext>
            </a:extLst>
          </p:cNvPr>
          <p:cNvSpPr/>
          <p:nvPr/>
        </p:nvSpPr>
        <p:spPr>
          <a:xfrm>
            <a:off x="6434930" y="5259425"/>
            <a:ext cx="2371045" cy="40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prediction(None,80,80,3)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425E93-A031-470C-963A-A2F09A3F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9E10F32-9C02-4D02-8B64-D338593FA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7829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CFB3997-71BE-4E45-A758-387224A22627}"/>
              </a:ext>
            </a:extLst>
          </p:cNvPr>
          <p:cNvCxnSpPr>
            <a:cxnSpLocks/>
          </p:cNvCxnSpPr>
          <p:nvPr/>
        </p:nvCxnSpPr>
        <p:spPr>
          <a:xfrm flipV="1">
            <a:off x="8149269" y="1639717"/>
            <a:ext cx="0" cy="5051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93DCD58-86AF-4492-A74D-C758D04B80F8}"/>
              </a:ext>
            </a:extLst>
          </p:cNvPr>
          <p:cNvCxnSpPr>
            <a:cxnSpLocks/>
          </p:cNvCxnSpPr>
          <p:nvPr/>
        </p:nvCxnSpPr>
        <p:spPr>
          <a:xfrm flipV="1">
            <a:off x="5829386" y="1658805"/>
            <a:ext cx="0" cy="5051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B526FBE-0C9F-4F0F-B09F-85CB39D77F62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5721179" y="671784"/>
            <a:ext cx="1260435" cy="313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525855" y="1844425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Google Inception Module </a:t>
            </a:r>
            <a:r>
              <a:rPr lang="ko-KR" altLang="en-US" b="1" dirty="0">
                <a:solidFill>
                  <a:srgbClr val="404040"/>
                </a:solidFill>
                <a:latin typeface="Source Sans Pro"/>
              </a:rPr>
              <a:t>예시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307943" y="2572149"/>
            <a:ext cx="994704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Input, concatenate</a:t>
            </a: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Conv2D, MaxPooling2D</a:t>
            </a:r>
            <a:endParaRPr lang="en-US" altLang="ko-KR" sz="14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Model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 = Input(shape=(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tower_1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'same’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't1-1'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tower_1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't1-2'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)(tower_1)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tower_2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't2-1'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tower_2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't2-2'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)(tower_2)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tower_3 = MaxPooling2D((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strides=(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't3-1'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tower_3 = Conv2D(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64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, activation=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 err="1">
                <a:solidFill>
                  <a:srgbClr val="DD1144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400" dirty="0">
                <a:solidFill>
                  <a:srgbClr val="DD1144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't3-2'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)(tower_3) </a:t>
            </a:r>
          </a:p>
          <a:p>
            <a:endParaRPr lang="en-US" altLang="ko-KR" sz="14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output = concatenate([tower_1, tower_2, tower_3], axis=</a:t>
            </a:r>
            <a:r>
              <a:rPr lang="en-US" altLang="ko-KR" sz="1400" dirty="0">
                <a:solidFill>
                  <a:srgbClr val="008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latin typeface="Consolas" panose="020B0609020204030204" pitchFamily="49" charset="0"/>
              </a:rPr>
              <a:t>, name=</a:t>
            </a:r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</a:rPr>
              <a:t>‘concatenate_t123'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 [</a:t>
            </a:r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input_img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], outputs= [output])</a:t>
            </a:r>
          </a:p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model.summary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&gt;&gt;&gt; </a:t>
            </a:r>
          </a:p>
          <a:p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4C6660-E4F9-4D92-87C5-11E27E392EFA}"/>
              </a:ext>
            </a:extLst>
          </p:cNvPr>
          <p:cNvSpPr/>
          <p:nvPr/>
        </p:nvSpPr>
        <p:spPr>
          <a:xfrm>
            <a:off x="6127936" y="365125"/>
            <a:ext cx="1707356" cy="306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Input (256,256,3)</a:t>
            </a: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25F2D2-5571-4F18-99AD-135C9889EA98}"/>
              </a:ext>
            </a:extLst>
          </p:cNvPr>
          <p:cNvSpPr/>
          <p:nvPr/>
        </p:nvSpPr>
        <p:spPr>
          <a:xfrm>
            <a:off x="5272446" y="985613"/>
            <a:ext cx="897466" cy="32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1x1</a:t>
            </a:r>
            <a:endParaRPr lang="ko-KR" altLang="en-US" sz="16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D51AFA-3E8B-416D-9FA0-541C4C1E2CF8}"/>
              </a:ext>
            </a:extLst>
          </p:cNvPr>
          <p:cNvSpPr/>
          <p:nvPr/>
        </p:nvSpPr>
        <p:spPr>
          <a:xfrm>
            <a:off x="5272446" y="1478405"/>
            <a:ext cx="897466" cy="32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3x3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431717-2457-4B1B-A8F9-9E4CD8882D9B}"/>
              </a:ext>
            </a:extLst>
          </p:cNvPr>
          <p:cNvSpPr/>
          <p:nvPr/>
        </p:nvSpPr>
        <p:spPr>
          <a:xfrm>
            <a:off x="6440846" y="985613"/>
            <a:ext cx="897466" cy="32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1x1</a:t>
            </a:r>
            <a:endParaRPr lang="ko-KR" altLang="en-US" sz="1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2AD43E-8D82-4C70-BC89-AF98C0804598}"/>
              </a:ext>
            </a:extLst>
          </p:cNvPr>
          <p:cNvSpPr/>
          <p:nvPr/>
        </p:nvSpPr>
        <p:spPr>
          <a:xfrm>
            <a:off x="6440846" y="1478405"/>
            <a:ext cx="897466" cy="329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5x5</a:t>
            </a:r>
            <a:endParaRPr lang="ko-KR" altLang="en-US" sz="16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892D94E-472F-483E-824A-60321E2F5C70}"/>
              </a:ext>
            </a:extLst>
          </p:cNvPr>
          <p:cNvCxnSpPr>
            <a:cxnSpLocks/>
            <a:stCxn id="4" idx="2"/>
            <a:endCxn id="19" idx="0"/>
          </p:cNvCxnSpPr>
          <p:nvPr/>
        </p:nvCxnSpPr>
        <p:spPr>
          <a:xfrm flipH="1">
            <a:off x="6889579" y="671784"/>
            <a:ext cx="92035" cy="313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B7188DE-5FE6-482B-B684-052B87210F97}"/>
              </a:ext>
            </a:extLst>
          </p:cNvPr>
          <p:cNvCxnSpPr>
            <a:cxnSpLocks/>
            <a:stCxn id="4" idx="2"/>
            <a:endCxn id="28" idx="0"/>
          </p:cNvCxnSpPr>
          <p:nvPr/>
        </p:nvCxnSpPr>
        <p:spPr>
          <a:xfrm>
            <a:off x="6981614" y="671784"/>
            <a:ext cx="1167656" cy="313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789F102-DBF2-421F-A67A-5DEC55E97CB0}"/>
              </a:ext>
            </a:extLst>
          </p:cNvPr>
          <p:cNvSpPr/>
          <p:nvPr/>
        </p:nvSpPr>
        <p:spPr>
          <a:xfrm>
            <a:off x="7548927" y="985613"/>
            <a:ext cx="1200685" cy="33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MaxPool</a:t>
            </a:r>
            <a:endParaRPr lang="ko-KR" altLang="en-US" sz="16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85740BE-0DCF-4864-A0D3-92ECC61F7EAD}"/>
              </a:ext>
            </a:extLst>
          </p:cNvPr>
          <p:cNvSpPr/>
          <p:nvPr/>
        </p:nvSpPr>
        <p:spPr>
          <a:xfrm>
            <a:off x="7548927" y="1462652"/>
            <a:ext cx="1200685" cy="33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1x1</a:t>
            </a:r>
            <a:endParaRPr lang="ko-KR" altLang="en-US" sz="16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289FE84B-BBF2-424E-B99F-2ACAAA1F615D}"/>
              </a:ext>
            </a:extLst>
          </p:cNvPr>
          <p:cNvCxnSpPr>
            <a:cxnSpLocks/>
          </p:cNvCxnSpPr>
          <p:nvPr/>
        </p:nvCxnSpPr>
        <p:spPr>
          <a:xfrm flipH="1">
            <a:off x="6889579" y="1816373"/>
            <a:ext cx="9494" cy="755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6C9EDA5-E7D2-445D-B394-FE8E0B860725}"/>
              </a:ext>
            </a:extLst>
          </p:cNvPr>
          <p:cNvCxnSpPr/>
          <p:nvPr/>
        </p:nvCxnSpPr>
        <p:spPr>
          <a:xfrm>
            <a:off x="5800031" y="2144901"/>
            <a:ext cx="234923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9A3C6B-9603-4F3D-81B5-D6D74B7E8D14}"/>
              </a:ext>
            </a:extLst>
          </p:cNvPr>
          <p:cNvSpPr/>
          <p:nvPr/>
        </p:nvSpPr>
        <p:spPr>
          <a:xfrm>
            <a:off x="6269702" y="2029091"/>
            <a:ext cx="1468605" cy="375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Concatenate</a:t>
            </a:r>
            <a:endParaRPr lang="ko-KR" altLang="en-US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EC4236E-711B-4821-8984-6C44729C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2786CE-4D76-43A3-8277-5D821189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3547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5A7A1E-0710-4031-9936-DBAD6F8C7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59041"/>
            <a:ext cx="7886700" cy="395446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High-level neural networks API.</a:t>
            </a:r>
          </a:p>
          <a:p>
            <a:r>
              <a:rPr lang="ko-KR" altLang="en-US" sz="1800" dirty="0"/>
              <a:t>현재는 </a:t>
            </a:r>
            <a:r>
              <a:rPr lang="en-US" altLang="ko-KR" sz="1800" dirty="0" err="1"/>
              <a:t>Tensorflow.contrib</a:t>
            </a:r>
            <a:r>
              <a:rPr lang="en-US" altLang="ko-KR" sz="1800" dirty="0"/>
              <a:t> </a:t>
            </a:r>
            <a:r>
              <a:rPr lang="ko-KR" altLang="en-US" sz="1800" dirty="0"/>
              <a:t>안에 </a:t>
            </a:r>
            <a:r>
              <a:rPr lang="ko-KR" altLang="en-US" sz="1800" dirty="0" err="1"/>
              <a:t>들어감</a:t>
            </a:r>
            <a:r>
              <a:rPr lang="en-US" altLang="ko-KR" sz="1800" dirty="0"/>
              <a:t>(tensorflow1.1)</a:t>
            </a:r>
          </a:p>
          <a:p>
            <a:r>
              <a:rPr lang="en-US" altLang="ko-KR" sz="1800" dirty="0" err="1"/>
              <a:t>Tensorflow</a:t>
            </a:r>
            <a:r>
              <a:rPr lang="en-US" altLang="ko-KR" sz="1800" dirty="0"/>
              <a:t>, CNTK, Theano</a:t>
            </a:r>
            <a:r>
              <a:rPr lang="ko-KR" altLang="en-US" sz="1800" dirty="0"/>
              <a:t>를</a:t>
            </a:r>
            <a:r>
              <a:rPr lang="en-US" altLang="ko-KR" sz="1800" dirty="0"/>
              <a:t> </a:t>
            </a:r>
            <a:r>
              <a:rPr lang="ko-KR" altLang="en-US" sz="1800" dirty="0"/>
              <a:t>모두 실행할 수 있음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네트워크 짜는 것이 매우 간편함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305285-F218-4EBD-8B33-D84BE074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2050" name="Picture 2" descr="https://keras.io/img/arxiv-mentions.png">
            <a:extLst>
              <a:ext uri="{FF2B5EF4-FFF2-40B4-BE49-F238E27FC236}">
                <a16:creationId xmlns:a16="http://schemas.microsoft.com/office/drawing/2014/main" id="{924B0F2B-E5E1-45C7-95B4-547CE76F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3268957"/>
            <a:ext cx="4572000" cy="29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129589-1CDA-414B-8844-F573789A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83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gg networkì ëí ì´ë¯¸ì§ ê²ìê²°ê³¼">
            <a:extLst>
              <a:ext uri="{FF2B5EF4-FFF2-40B4-BE49-F238E27FC236}">
                <a16:creationId xmlns:a16="http://schemas.microsoft.com/office/drawing/2014/main" id="{CF1C69B6-1A29-43C3-8C9D-ED6259E0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23152" y="2738512"/>
            <a:ext cx="57340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55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525855" y="1913191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Ex) VGG </a:t>
            </a:r>
            <a:r>
              <a:rPr lang="ko-KR" altLang="en-US" b="1" dirty="0">
                <a:solidFill>
                  <a:srgbClr val="404040"/>
                </a:solidFill>
                <a:latin typeface="Source Sans Pro"/>
              </a:rPr>
              <a:t>모델 </a:t>
            </a:r>
            <a:r>
              <a:rPr lang="ko-KR" altLang="en-US" b="1" dirty="0" err="1">
                <a:solidFill>
                  <a:srgbClr val="404040"/>
                </a:solidFill>
                <a:latin typeface="Source Sans Pro"/>
              </a:rPr>
              <a:t>만들어보기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pic>
        <p:nvPicPr>
          <p:cNvPr id="1028" name="Picture 4" descr="https://qph.ec.quoracdn.net/main-qimg-ba81c87204be1a5d11d64a464bca39eb">
            <a:extLst>
              <a:ext uri="{FF2B5EF4-FFF2-40B4-BE49-F238E27FC236}">
                <a16:creationId xmlns:a16="http://schemas.microsoft.com/office/drawing/2014/main" id="{D73DD016-2A0D-44FD-93F9-7254C45FE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64" y="2614613"/>
            <a:ext cx="5577386" cy="32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89718C2-1DE8-4E1B-9C83-D160364DF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323BAE-901F-409D-9D6D-0C633A2E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00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gg networkì ëí ì´ë¯¸ì§ ê²ìê²°ê³¼">
            <a:extLst>
              <a:ext uri="{FF2B5EF4-FFF2-40B4-BE49-F238E27FC236}">
                <a16:creationId xmlns:a16="http://schemas.microsoft.com/office/drawing/2014/main" id="{CF1C69B6-1A29-43C3-8C9D-ED6259E0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68912" y="2924555"/>
            <a:ext cx="57340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55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525855" y="1739159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Ex) VGG </a:t>
            </a:r>
            <a:r>
              <a:rPr lang="ko-KR" altLang="en-US" b="1" dirty="0">
                <a:solidFill>
                  <a:srgbClr val="404040"/>
                </a:solidFill>
                <a:latin typeface="Source Sans Pro"/>
              </a:rPr>
              <a:t>모델 </a:t>
            </a:r>
            <a:r>
              <a:rPr lang="ko-KR" altLang="en-US" b="1" dirty="0" err="1">
                <a:solidFill>
                  <a:srgbClr val="404040"/>
                </a:solidFill>
                <a:latin typeface="Source Sans Pro"/>
              </a:rPr>
              <a:t>만들어보기</a:t>
            </a:r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1E25A4-AE18-4089-BFF1-DA3AD66E1D01}"/>
              </a:ext>
            </a:extLst>
          </p:cNvPr>
          <p:cNvSpPr/>
          <p:nvPr/>
        </p:nvSpPr>
        <p:spPr>
          <a:xfrm>
            <a:off x="263289" y="2331759"/>
            <a:ext cx="847016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Input, concatenate</a:t>
            </a:r>
          </a:p>
          <a:p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Conv2D, MaxPooling2D</a:t>
            </a:r>
            <a:endParaRPr lang="en-US" altLang="ko-KR" sz="1200" b="1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tensorflow.contrib.keras.api.keras.models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Model, Flatten, Dense </a:t>
            </a:r>
          </a:p>
          <a:p>
            <a:endParaRPr lang="en-US" altLang="ko-K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input_ = Input(shape=(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224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224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)) 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x = Conv2D(64, (3, 3), activation='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', padding='same', name='block1_conv1')(input_)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x = Conv2D(64, (3, 3), activation='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', padding='same', name='block1_conv2')(x)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x = MaxPooling2D((2, 2), strides=(2, 2), name='block1_pool')(x)</a:t>
            </a:r>
          </a:p>
          <a:p>
            <a:endParaRPr lang="en-US" altLang="ko-K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 write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 your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Consolas" panose="020B0609020204030204" pitchFamily="49" charset="0"/>
              </a:rPr>
              <a:t># code</a:t>
            </a:r>
          </a:p>
          <a:p>
            <a:endParaRPr lang="en-US" altLang="ko-K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x = Flatten(name='flatten')(x)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x = Dense(4096, activation='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', name='fc1')(x)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x = Dense(4096, activation='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relu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', name='fc2')(x)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output = Dense(10, activation='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softmax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', name='predictions')(x)</a:t>
            </a:r>
          </a:p>
          <a:p>
            <a:endParaRPr lang="en-US" altLang="ko-K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model = Model(inputs= [input_], outputs= [output])</a:t>
            </a:r>
          </a:p>
          <a:p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model.summary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&gt;&gt;&gt; </a:t>
            </a:r>
          </a:p>
          <a:p>
            <a:endParaRPr lang="ko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9EB313-8845-43FF-93AE-DB81421F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9FF2584-9B9A-4ACB-BC52-DD24627CA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430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gg networkì ëí ì´ë¯¸ì§ ê²ìê²°ê³¼">
            <a:extLst>
              <a:ext uri="{FF2B5EF4-FFF2-40B4-BE49-F238E27FC236}">
                <a16:creationId xmlns:a16="http://schemas.microsoft.com/office/drawing/2014/main" id="{CF1C69B6-1A29-43C3-8C9D-ED6259E0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68912" y="2924555"/>
            <a:ext cx="57340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55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9AEFB-45DA-41CD-9769-AC20BAFB6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217"/>
          <a:stretch/>
        </p:blipFill>
        <p:spPr>
          <a:xfrm>
            <a:off x="212725" y="2732166"/>
            <a:ext cx="3691438" cy="28087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D51837-86E2-4CAD-BCBC-32179C34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8783" y="3290638"/>
            <a:ext cx="3898045" cy="33940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4E1B787-1D0D-45E2-AC4E-EB2268B1D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A374CA-6C19-4DAE-8606-F16AA58B0B88}"/>
              </a:ext>
            </a:extLst>
          </p:cNvPr>
          <p:cNvSpPr/>
          <p:nvPr/>
        </p:nvSpPr>
        <p:spPr>
          <a:xfrm>
            <a:off x="525855" y="1739159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Ex) VGG </a:t>
            </a:r>
            <a:r>
              <a:rPr lang="ko-KR" altLang="en-US" b="1" dirty="0">
                <a:solidFill>
                  <a:srgbClr val="404040"/>
                </a:solidFill>
                <a:latin typeface="Source Sans Pro"/>
              </a:rPr>
              <a:t>모델 </a:t>
            </a:r>
            <a:r>
              <a:rPr lang="ko-KR" altLang="en-US" b="1" dirty="0" err="1">
                <a:solidFill>
                  <a:srgbClr val="404040"/>
                </a:solidFill>
                <a:latin typeface="Source Sans Pro"/>
              </a:rPr>
              <a:t>만들어보기</a:t>
            </a:r>
            <a:endParaRPr lang="en-US" altLang="ko-KR" b="1" dirty="0">
              <a:solidFill>
                <a:srgbClr val="404040"/>
              </a:solidFill>
              <a:latin typeface="Source Sans Pro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DBE4DD-66DE-446B-9E85-8CE2B29AA279}"/>
              </a:ext>
            </a:extLst>
          </p:cNvPr>
          <p:cNvSpPr/>
          <p:nvPr/>
        </p:nvSpPr>
        <p:spPr>
          <a:xfrm>
            <a:off x="604406" y="2198258"/>
            <a:ext cx="1675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>
                <a:solidFill>
                  <a:srgbClr val="333333"/>
                </a:solidFill>
                <a:latin typeface="Consolas" panose="020B0609020204030204" pitchFamily="49" charset="0"/>
              </a:rPr>
              <a:t>model.summary</a:t>
            </a:r>
            <a:r>
              <a:rPr lang="en-US" altLang="ko-KR" sz="1400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dirty="0">
                <a:solidFill>
                  <a:srgbClr val="404040"/>
                </a:solidFill>
                <a:latin typeface="Source Sans Pro"/>
              </a:rPr>
              <a:t>&gt;&gt;&gt;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E51CEE-E571-4DB9-8E54-8AC240E2F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5758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6C2A3-17E4-4C3C-8EFF-E36D6FE5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Stereo/Optical flow </a:t>
            </a:r>
            <a:r>
              <a:rPr kumimoji="1" lang="ko-KR" altLang="en-US" dirty="0"/>
              <a:t>실습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B50799-8B3B-43CD-A924-535291409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4150"/>
            <a:ext cx="7886700" cy="472281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Depth estimation from stereo images</a:t>
            </a:r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800" dirty="0"/>
          </a:p>
          <a:p>
            <a:r>
              <a:rPr lang="en-US" altLang="ko-KR" sz="2400" dirty="0"/>
              <a:t>Optical flow estimation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9ADE1C-F242-4250-9E08-D3915F8E4E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887" r="2836"/>
          <a:stretch/>
        </p:blipFill>
        <p:spPr>
          <a:xfrm>
            <a:off x="5943601" y="1826481"/>
            <a:ext cx="2376900" cy="1802065"/>
          </a:xfrm>
          <a:prstGeom prst="rect">
            <a:avLst/>
          </a:prstGeom>
        </p:spPr>
      </p:pic>
      <p:pic>
        <p:nvPicPr>
          <p:cNvPr id="1028" name="Picture 4" descr="http://vision.middlebury.edu/stereo/submit3/datasets/trainingQ/Jadeplant/im1.jpg">
            <a:extLst>
              <a:ext uri="{FF2B5EF4-FFF2-40B4-BE49-F238E27FC236}">
                <a16:creationId xmlns:a16="http://schemas.microsoft.com/office/drawing/2014/main" id="{09FF33D1-26FB-4CE7-9D02-03F5C039B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6482"/>
            <a:ext cx="2376899" cy="179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94224C-4222-4411-A866-FCAED95B6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" r="52872"/>
          <a:stretch/>
        </p:blipFill>
        <p:spPr>
          <a:xfrm>
            <a:off x="3073400" y="1826481"/>
            <a:ext cx="2376900" cy="180206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9B33578-CE7B-4BB2-8A82-5FE2FBD63766}"/>
              </a:ext>
            </a:extLst>
          </p:cNvPr>
          <p:cNvSpPr/>
          <p:nvPr/>
        </p:nvSpPr>
        <p:spPr>
          <a:xfrm>
            <a:off x="1442855" y="3549859"/>
            <a:ext cx="54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Left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0C9A36-A166-4CC4-9B90-05B46700D87B}"/>
              </a:ext>
            </a:extLst>
          </p:cNvPr>
          <p:cNvSpPr/>
          <p:nvPr/>
        </p:nvSpPr>
        <p:spPr>
          <a:xfrm>
            <a:off x="4022672" y="3566428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Right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A82BFC-9318-47DA-93A0-24635D6AEE71}"/>
              </a:ext>
            </a:extLst>
          </p:cNvPr>
          <p:cNvSpPr/>
          <p:nvPr/>
        </p:nvSpPr>
        <p:spPr>
          <a:xfrm>
            <a:off x="6938414" y="3556209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disp</a:t>
            </a:r>
            <a:endParaRPr lang="ko-KR" altLang="en-US" dirty="0"/>
          </a:p>
        </p:txBody>
      </p:sp>
      <p:pic>
        <p:nvPicPr>
          <p:cNvPr id="1030" name="Picture 6" descr="ê´ë ¨ ì´ë¯¸ì§">
            <a:extLst>
              <a:ext uri="{FF2B5EF4-FFF2-40B4-BE49-F238E27FC236}">
                <a16:creationId xmlns:a16="http://schemas.microsoft.com/office/drawing/2014/main" id="{5D330293-7D59-425F-8E7B-6FE44D43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45" y="4437241"/>
            <a:ext cx="2055633" cy="205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DFAC80-E265-4884-B445-805A250BB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672" y="4176512"/>
            <a:ext cx="4238153" cy="23839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5E81F-A6FC-47CE-916C-7D6FF9467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0642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</a:t>
            </a:r>
            <a:endParaRPr lang="ko-KR" altLang="en-US" dirty="0"/>
          </a:p>
        </p:txBody>
      </p:sp>
      <p:pic>
        <p:nvPicPr>
          <p:cNvPr id="1030" name="Picture 6" descr="File:Art Institute of Chicago Lion Statue (parallel stereo pair).jpg">
            <a:extLst>
              <a:ext uri="{FF2B5EF4-FFF2-40B4-BE49-F238E27FC236}">
                <a16:creationId xmlns:a16="http://schemas.microsoft.com/office/drawing/2014/main" id="{A53A6CE9-B3DD-402F-BDAE-1733D94AA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6" y="3198633"/>
            <a:ext cx="6632574" cy="335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ereo camera imageì ëí ì´ë¯¸ì§ ê²ìê²°ê³¼">
            <a:extLst>
              <a:ext uri="{FF2B5EF4-FFF2-40B4-BE49-F238E27FC236}">
                <a16:creationId xmlns:a16="http://schemas.microsoft.com/office/drawing/2014/main" id="{2EC865F1-E3B0-46BA-965F-3AABA155B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2830870"/>
            <a:ext cx="2487464" cy="186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72E78CFE-5E06-40BC-BDED-583B5642F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Left / Right image</a:t>
            </a:r>
          </a:p>
          <a:p>
            <a:r>
              <a:rPr lang="en-US" altLang="ko-KR" sz="2400" dirty="0"/>
              <a:t>Compute pixel-wise disparity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F813D9-D33A-41F1-940B-25FF1C3D6D2C}"/>
              </a:ext>
            </a:extLst>
          </p:cNvPr>
          <p:cNvSpPr/>
          <p:nvPr/>
        </p:nvSpPr>
        <p:spPr>
          <a:xfrm>
            <a:off x="3468505" y="6467851"/>
            <a:ext cx="54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Left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63F0C3C-3617-4402-83CC-A6CC15660954}"/>
              </a:ext>
            </a:extLst>
          </p:cNvPr>
          <p:cNvSpPr/>
          <p:nvPr/>
        </p:nvSpPr>
        <p:spPr>
          <a:xfrm>
            <a:off x="6789555" y="6467851"/>
            <a:ext cx="668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Right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2E12120-7DDB-42B6-A98A-52AEFF50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6208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Matching(Triangulation)</a:t>
            </a:r>
            <a:endParaRPr lang="ko-KR" altLang="en-US" dirty="0"/>
          </a:p>
        </p:txBody>
      </p:sp>
      <p:pic>
        <p:nvPicPr>
          <p:cNvPr id="4" name="Picture 2" descr="http://www.dr-lex.be/info-stuff/infoimages/3d-triangul.png">
            <a:extLst>
              <a:ext uri="{FF2B5EF4-FFF2-40B4-BE49-F238E27FC236}">
                <a16:creationId xmlns:a16="http://schemas.microsoft.com/office/drawing/2014/main" id="{9D00BF6D-2351-4C58-A369-F49B6A7BD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72" y="4169306"/>
            <a:ext cx="2810278" cy="18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FE205D-DD7D-43DB-A7C1-7EBAE03AB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5" t="20534" r="5417" b="7132"/>
          <a:stretch/>
        </p:blipFill>
        <p:spPr>
          <a:xfrm>
            <a:off x="3016250" y="2733544"/>
            <a:ext cx="6137047" cy="38435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57AB43-054B-49AE-AFFC-516776C1C071}"/>
              </a:ext>
            </a:extLst>
          </p:cNvPr>
          <p:cNvSpPr/>
          <p:nvPr/>
        </p:nvSpPr>
        <p:spPr>
          <a:xfrm>
            <a:off x="5018621" y="6577108"/>
            <a:ext cx="4125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http://www.ece.ucsb.edu/~manj/ece181bS04/L14(morestereo).pdf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Left / Right image</a:t>
            </a:r>
          </a:p>
          <a:p>
            <a:r>
              <a:rPr lang="en-US" altLang="ko-KR" sz="2400" dirty="0"/>
              <a:t>Compute pixel-wise disparity(Horizontal)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57E8C7-698E-41DE-A400-1624FAB9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7019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Matching(Triangulation)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Input: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Left / Right image  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en-US" altLang="ko-KR" sz="2400" dirty="0"/>
              <a:t>Output: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Pixel-wise Disparity</a:t>
            </a:r>
          </a:p>
        </p:txBody>
      </p:sp>
      <p:pic>
        <p:nvPicPr>
          <p:cNvPr id="11" name="Picture 2" descr="stereo matching cost functionsì ëí ì´ë¯¸ì§ ê²ìê²°ê³¼">
            <a:extLst>
              <a:ext uri="{FF2B5EF4-FFF2-40B4-BE49-F238E27FC236}">
                <a16:creationId xmlns:a16="http://schemas.microsoft.com/office/drawing/2014/main" id="{571BA4B1-EA98-4C0E-9D12-D19039306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723" y="3723703"/>
            <a:ext cx="3924301" cy="254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1D7837-26BB-4F0B-BC4E-06F998B93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47" y="2293077"/>
            <a:ext cx="7259103" cy="143062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601712-E279-4826-80F5-CF42DFB74A18}"/>
              </a:ext>
            </a:extLst>
          </p:cNvPr>
          <p:cNvSpPr/>
          <p:nvPr/>
        </p:nvSpPr>
        <p:spPr>
          <a:xfrm>
            <a:off x="3269196" y="6334551"/>
            <a:ext cx="58748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Zbontar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Jure, and Yann </a:t>
            </a:r>
            <a:r>
              <a:rPr lang="en-US" altLang="ko-KR" sz="16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LeCun</a:t>
            </a:r>
            <a:r>
              <a:rPr lang="en-US" altLang="ko-KR" sz="16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"Stereo matching by training a convolutional neural network to compare image patches." Journal of Machine Learning Research 17.1-32 (2016): 2.</a:t>
            </a:r>
            <a:endParaRPr lang="ko-KR" altLang="en-US" sz="16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CAB876-8D1C-4636-9BFD-4985E1E8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24204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Matching(in NN)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Input: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Left / Right image   </a:t>
            </a:r>
            <a:r>
              <a:rPr lang="en-US" altLang="ko-KR" sz="2400" dirty="0">
                <a:sym typeface="Wingdings" panose="05000000000000000000" pitchFamily="2" charset="2"/>
              </a:rPr>
              <a:t> </a:t>
            </a:r>
            <a:r>
              <a:rPr lang="en-US" altLang="ko-KR" sz="2400" dirty="0"/>
              <a:t>Output: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Pixel-wise Disparity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561680-FC07-4011-BE61-9BB2AF340D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67" b="93333" l="2748" r="99711">
                        <a14:foregroundMark x1="13738" y1="34667" x2="13738" y2="34667"/>
                        <a14:foregroundMark x1="3181" y1="20800" x2="34924" y2="27200"/>
                        <a14:foregroundMark x1="34924" y1="27200" x2="40636" y2="26933"/>
                        <a14:foregroundMark x1="40636" y1="26933" x2="35358" y2="42933"/>
                        <a14:foregroundMark x1="35358" y1="42933" x2="7954" y2="44000"/>
                        <a14:foregroundMark x1="7954" y1="44000" x2="2965" y2="37600"/>
                        <a14:foregroundMark x1="2965" y1="37600" x2="3037" y2="22400"/>
                        <a14:foregroundMark x1="5423" y1="60267" x2="16486" y2="58400"/>
                        <a14:foregroundMark x1="16486" y1="58400" x2="29646" y2="58933"/>
                        <a14:foregroundMark x1="29646" y1="58933" x2="36298" y2="58400"/>
                        <a14:foregroundMark x1="36298" y1="58400" x2="41215" y2="70133"/>
                        <a14:foregroundMark x1="41215" y1="70133" x2="36443" y2="80000"/>
                        <a14:foregroundMark x1="36443" y1="80000" x2="6001" y2="68533"/>
                        <a14:foregroundMark x1="6001" y1="68533" x2="6508" y2="60000"/>
                        <a14:foregroundMark x1="57267" y1="38667" x2="63413" y2="55200"/>
                        <a14:foregroundMark x1="63413" y1="55200" x2="69487" y2="57600"/>
                        <a14:foregroundMark x1="69487" y1="57600" x2="88503" y2="55467"/>
                        <a14:foregroundMark x1="88503" y1="55467" x2="82863" y2="41333"/>
                        <a14:foregroundMark x1="82863" y1="41333" x2="55242" y2="44267"/>
                        <a14:foregroundMark x1="65871" y1="26133" x2="86696" y2="24000"/>
                        <a14:foregroundMark x1="65510" y1="23467" x2="77802" y2="20000"/>
                        <a14:foregroundMark x1="77802" y1="20000" x2="83442" y2="21333"/>
                        <a14:foregroundMark x1="83442" y1="21333" x2="78742" y2="30400"/>
                        <a14:foregroundMark x1="78742" y1="30400" x2="67896" y2="28800"/>
                        <a14:foregroundMark x1="67896" y1="28800" x2="66088" y2="23467"/>
                        <a14:foregroundMark x1="86551" y1="24800" x2="82140" y2="28533"/>
                        <a14:foregroundMark x1="86985" y1="24800" x2="81996" y2="31467"/>
                        <a14:foregroundMark x1="81996" y1="31467" x2="84309" y2="26667"/>
                        <a14:foregroundMark x1="86479" y1="28000" x2="85611" y2="28800"/>
                        <a14:foregroundMark x1="86840" y1="25600" x2="85756" y2="29067"/>
                        <a14:foregroundMark x1="66016" y1="26933" x2="67751" y2="27733"/>
                        <a14:foregroundMark x1="65727" y1="22133" x2="67462" y2="22133"/>
                        <a14:foregroundMark x1="54736" y1="71733" x2="62690" y2="71467"/>
                        <a14:foregroundMark x1="62690" y1="71467" x2="69342" y2="72000"/>
                        <a14:foregroundMark x1="69342" y1="72000" x2="79971" y2="69600"/>
                        <a14:foregroundMark x1="79971" y1="69600" x2="96168" y2="73067"/>
                        <a14:foregroundMark x1="52205" y1="80800" x2="51988" y2="83467"/>
                        <a14:foregroundMark x1="51916" y1="83200" x2="55387" y2="82933"/>
                        <a14:foregroundMark x1="52495" y1="81867" x2="54591" y2="82400"/>
                        <a14:foregroundMark x1="54375" y1="83467" x2="57195" y2="82400"/>
                        <a14:foregroundMark x1="51916" y1="85600" x2="56978" y2="85600"/>
                        <a14:foregroundMark x1="73174" y1="82133" x2="77513" y2="81333"/>
                        <a14:foregroundMark x1="73319" y1="85867" x2="78380" y2="85333"/>
                        <a14:foregroundMark x1="73102" y1="81067" x2="74259" y2="85867"/>
                        <a14:foregroundMark x1="72813" y1="79200" x2="77874" y2="80533"/>
                        <a14:foregroundMark x1="93926" y1="81333" x2="98554" y2="80533"/>
                        <a14:foregroundMark x1="94071" y1="85067" x2="99783" y2="82400"/>
                        <a14:foregroundMark x1="14027" y1="65867" x2="22270" y2="67200"/>
                        <a14:foregroundMark x1="22270" y1="67200" x2="31815" y2="66133"/>
                        <a14:foregroundMark x1="31815" y1="66133" x2="36732" y2="66933"/>
                        <a14:foregroundMark x1="5785" y1="30667" x2="37889" y2="32000"/>
                        <a14:foregroundMark x1="37889" y1="32000" x2="43095" y2="30933"/>
                        <a14:foregroundMark x1="43095" y1="30933" x2="37455" y2="42933"/>
                        <a14:foregroundMark x1="37455" y1="42933" x2="4338" y2="45067"/>
                        <a14:foregroundMark x1="7448" y1="59200" x2="29429" y2="60000"/>
                        <a14:foregroundMark x1="29429" y1="60000" x2="40998" y2="57867"/>
                        <a14:foregroundMark x1="40998" y1="57867" x2="44758" y2="72267"/>
                        <a14:foregroundMark x1="44758" y1="72267" x2="38901" y2="80000"/>
                        <a14:foregroundMark x1="38901" y1="80000" x2="3109" y2="76800"/>
                        <a14:foregroundMark x1="3109" y1="76800" x2="2748" y2="63200"/>
                        <a14:foregroundMark x1="15474" y1="92800" x2="27766" y2="91467"/>
                        <a14:foregroundMark x1="27766" y1="91467" x2="34201" y2="92000"/>
                        <a14:foregroundMark x1="15691" y1="88533" x2="22198" y2="86133"/>
                        <a14:foregroundMark x1="22198" y1="86133" x2="33044" y2="88267"/>
                        <a14:foregroundMark x1="15763" y1="9333" x2="28561" y2="16533"/>
                        <a14:foregroundMark x1="28561" y1="16533" x2="33839" y2="15467"/>
                        <a14:foregroundMark x1="33839" y1="15467" x2="28706" y2="8800"/>
                        <a14:foregroundMark x1="28706" y1="8800" x2="15980" y2="10400"/>
                        <a14:foregroundMark x1="16703" y1="6667" x2="32321" y2="10667"/>
                        <a14:foregroundMark x1="15401" y1="9333" x2="18510" y2="11200"/>
                        <a14:foregroundMark x1="32899" y1="8533" x2="28633" y2="10133"/>
                        <a14:foregroundMark x1="16486" y1="17333" x2="9111" y2="18667"/>
                        <a14:foregroundMark x1="5929" y1="17600" x2="13521" y2="16800"/>
                        <a14:foregroundMark x1="52350" y1="51200" x2="52350" y2="51200"/>
                        <a14:foregroundMark x1="48445" y1="51200" x2="48445" y2="51200"/>
                        <a14:foregroundMark x1="46493" y1="51467" x2="51916" y2="50667"/>
                        <a14:foregroundMark x1="51916" y1="50667" x2="51988" y2="50667"/>
                        <a14:foregroundMark x1="46493" y1="51200" x2="50253" y2="50400"/>
                        <a14:foregroundMark x1="99422" y1="84533" x2="94505" y2="85867"/>
                        <a14:foregroundMark x1="15546" y1="86400" x2="15546" y2="93333"/>
                        <a14:foregroundMark x1="52278" y1="81067" x2="54013" y2="81067"/>
                        <a14:foregroundMark x1="52639" y1="80533" x2="53724" y2="81333"/>
                      </a14:backgroundRemoval>
                    </a14:imgEffect>
                  </a14:imgLayer>
                </a14:imgProps>
              </a:ext>
            </a:extLst>
          </a:blip>
          <a:srcRect l="1598"/>
          <a:stretch/>
        </p:blipFill>
        <p:spPr>
          <a:xfrm>
            <a:off x="73025" y="4013481"/>
            <a:ext cx="8997950" cy="2479393"/>
          </a:xfrm>
          <a:prstGeom prst="rect">
            <a:avLst/>
          </a:prstGeom>
        </p:spPr>
      </p:pic>
      <p:pic>
        <p:nvPicPr>
          <p:cNvPr id="2050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4FA6EE09-59F4-410F-8805-9D24AE930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599" y="2601616"/>
            <a:ext cx="3321399" cy="16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57AB43-054B-49AE-AFFC-516776C1C071}"/>
              </a:ext>
            </a:extLst>
          </p:cNvPr>
          <p:cNvSpPr/>
          <p:nvPr/>
        </p:nvSpPr>
        <p:spPr>
          <a:xfrm>
            <a:off x="3269196" y="6152585"/>
            <a:ext cx="58748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Zbontar</a:t>
            </a:r>
            <a:r>
              <a:rPr lang="en-US" altLang="ko-KR" sz="14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Jure, and Yann </a:t>
            </a:r>
            <a:r>
              <a:rPr lang="en-US" altLang="ko-KR" sz="14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LeCun</a:t>
            </a:r>
            <a:r>
              <a:rPr lang="en-US" altLang="ko-KR" sz="14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"Stereo matching by training a convolutional neural network to compare image patches." Journal of Machine Learning Research 17.1-32 (2016): 2.</a:t>
            </a:r>
            <a:endParaRPr lang="ko-KR" alt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848A1B-1E69-4549-9755-0A7AE62FA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425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Matching(in NN)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05092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Input: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Left / Right image   </a:t>
            </a: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en-US" altLang="ko-KR" sz="2000" dirty="0"/>
              <a:t>Output: 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</a:rPr>
              <a:t>Pixel-wise Disparity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BE35DD-450C-4FCB-B1D9-3AD83319D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05" y="2457498"/>
            <a:ext cx="3810000" cy="214805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B8C4230-00C8-4298-AB51-C8E27352A734}"/>
              </a:ext>
            </a:extLst>
          </p:cNvPr>
          <p:cNvSpPr/>
          <p:nvPr/>
        </p:nvSpPr>
        <p:spPr>
          <a:xfrm>
            <a:off x="3269196" y="6116040"/>
            <a:ext cx="58748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Zbontar</a:t>
            </a:r>
            <a:r>
              <a:rPr lang="en-US" altLang="ko-KR" sz="14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Jure, and Yann </a:t>
            </a:r>
            <a:r>
              <a:rPr lang="en-US" altLang="ko-KR" sz="14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LeCun</a:t>
            </a:r>
            <a:r>
              <a:rPr lang="en-US" altLang="ko-KR" sz="14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"Stereo matching by training a convolutional neural network to compare image patches." Journal of Machine Learning Research 17.1-32 (2016): 2.</a:t>
            </a:r>
            <a:endParaRPr lang="ko-KR" alt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44EDCC-1642-45D4-8682-CF46118B0D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" t="2322" r="6211" b="4755"/>
          <a:stretch/>
        </p:blipFill>
        <p:spPr>
          <a:xfrm>
            <a:off x="862547" y="2235200"/>
            <a:ext cx="2292350" cy="431165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288B27-0D32-4C2D-ACCA-5CF48049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637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576296-CCE4-4518-96C0-814DBFD09A6E}"/>
              </a:ext>
            </a:extLst>
          </p:cNvPr>
          <p:cNvSpPr/>
          <p:nvPr/>
        </p:nvSpPr>
        <p:spPr>
          <a:xfrm>
            <a:off x="2029409" y="4332698"/>
            <a:ext cx="1321682" cy="13216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Image_R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A2D4F7-AE73-483B-A5AF-8DFB256009C3}"/>
              </a:ext>
            </a:extLst>
          </p:cNvPr>
          <p:cNvSpPr/>
          <p:nvPr/>
        </p:nvSpPr>
        <p:spPr>
          <a:xfrm>
            <a:off x="1842035" y="4475816"/>
            <a:ext cx="1321682" cy="13216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Image_R</a:t>
            </a:r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간단한 </a:t>
            </a:r>
            <a:r>
              <a:rPr lang="en-US" altLang="ko-KR" sz="2000" dirty="0"/>
              <a:t>FCN </a:t>
            </a:r>
            <a:r>
              <a:rPr lang="ko-KR" altLang="en-US" sz="2000" dirty="0"/>
              <a:t>네트워크로 가정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1600" dirty="0"/>
              <a:t>Con2d, BN, RELU</a:t>
            </a:r>
            <a:r>
              <a:rPr lang="ko-KR" altLang="en-US" sz="1600" dirty="0"/>
              <a:t>만으로 구성됨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왼쪽</a:t>
            </a:r>
            <a:r>
              <a:rPr lang="en-US" altLang="ko-KR" sz="1600" dirty="0"/>
              <a:t>/</a:t>
            </a:r>
            <a:r>
              <a:rPr lang="ko-KR" altLang="en-US" sz="1600" dirty="0"/>
              <a:t>오른쪽 이미지를 </a:t>
            </a:r>
            <a:r>
              <a:rPr lang="ko-KR" altLang="en-US" sz="1600" dirty="0" err="1"/>
              <a:t>스택하여</a:t>
            </a:r>
            <a:r>
              <a:rPr lang="ko-KR" altLang="en-US" sz="1600" dirty="0"/>
              <a:t> </a:t>
            </a:r>
            <a:r>
              <a:rPr lang="en-US" altLang="ko-KR" sz="1600" dirty="0"/>
              <a:t>NxNx6</a:t>
            </a:r>
            <a:r>
              <a:rPr lang="ko-KR" altLang="en-US" sz="1600" dirty="0"/>
              <a:t>로 인풋 설정</a:t>
            </a:r>
            <a:r>
              <a:rPr lang="en-US" altLang="ko-KR" sz="1600" dirty="0"/>
              <a:t>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F4EF73-4483-4113-AF1F-627053125D7E}"/>
              </a:ext>
            </a:extLst>
          </p:cNvPr>
          <p:cNvSpPr/>
          <p:nvPr/>
        </p:nvSpPr>
        <p:spPr>
          <a:xfrm>
            <a:off x="1676822" y="4625968"/>
            <a:ext cx="1321682" cy="13216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Image_R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C2E96-06BD-46FA-AB11-4070E74832A4}"/>
              </a:ext>
            </a:extLst>
          </p:cNvPr>
          <p:cNvSpPr/>
          <p:nvPr/>
        </p:nvSpPr>
        <p:spPr>
          <a:xfrm>
            <a:off x="1367793" y="5103013"/>
            <a:ext cx="1321682" cy="13216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Image_L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0F903A-88E1-479D-8903-1CC32D1614B5}"/>
              </a:ext>
            </a:extLst>
          </p:cNvPr>
          <p:cNvSpPr/>
          <p:nvPr/>
        </p:nvSpPr>
        <p:spPr>
          <a:xfrm>
            <a:off x="7079621" y="4850124"/>
            <a:ext cx="1160110" cy="12299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Disparity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823EBA9-2EA0-48D4-BF33-350A234331B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54491" y="5641951"/>
            <a:ext cx="2508122" cy="8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BC3673-3F72-47EC-BB61-D70D3E749B18}"/>
              </a:ext>
            </a:extLst>
          </p:cNvPr>
          <p:cNvSpPr txBox="1"/>
          <p:nvPr/>
        </p:nvSpPr>
        <p:spPr>
          <a:xfrm>
            <a:off x="3459380" y="5327359"/>
            <a:ext cx="895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Stack</a:t>
            </a:r>
          </a:p>
          <a:p>
            <a:r>
              <a:rPr lang="en-US" altLang="ko-KR" dirty="0"/>
              <a:t>NxNx6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8E42AC-BCC1-4187-92AF-766C508B3F75}"/>
              </a:ext>
            </a:extLst>
          </p:cNvPr>
          <p:cNvSpPr/>
          <p:nvPr/>
        </p:nvSpPr>
        <p:spPr>
          <a:xfrm>
            <a:off x="1134298" y="4275924"/>
            <a:ext cx="895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NxNx3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EC1639-7817-4F63-BD3E-AE225CFACB9E}"/>
              </a:ext>
            </a:extLst>
          </p:cNvPr>
          <p:cNvSpPr/>
          <p:nvPr/>
        </p:nvSpPr>
        <p:spPr>
          <a:xfrm>
            <a:off x="1181691" y="5259029"/>
            <a:ext cx="1321682" cy="132168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Image_L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3E7CC9-514C-473D-B03A-F8ADCA54799F}"/>
              </a:ext>
            </a:extLst>
          </p:cNvPr>
          <p:cNvSpPr/>
          <p:nvPr/>
        </p:nvSpPr>
        <p:spPr>
          <a:xfrm>
            <a:off x="1042363" y="5405651"/>
            <a:ext cx="1321682" cy="13216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 err="1"/>
              <a:t>Image_L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529CA1-E731-4518-90E8-6061DD97D78D}"/>
              </a:ext>
            </a:extLst>
          </p:cNvPr>
          <p:cNvSpPr/>
          <p:nvPr/>
        </p:nvSpPr>
        <p:spPr>
          <a:xfrm>
            <a:off x="433187" y="4991257"/>
            <a:ext cx="923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NxNx3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79E72EF-E136-4308-84B4-1352B2C06369}"/>
              </a:ext>
            </a:extLst>
          </p:cNvPr>
          <p:cNvSpPr/>
          <p:nvPr/>
        </p:nvSpPr>
        <p:spPr>
          <a:xfrm>
            <a:off x="4543869" y="4670537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307BED-579D-4E09-BC61-162517EA8D27}"/>
              </a:ext>
            </a:extLst>
          </p:cNvPr>
          <p:cNvSpPr/>
          <p:nvPr/>
        </p:nvSpPr>
        <p:spPr>
          <a:xfrm>
            <a:off x="5234636" y="4670537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EF2468-0D38-4C21-B70F-E976F9356BB7}"/>
              </a:ext>
            </a:extLst>
          </p:cNvPr>
          <p:cNvSpPr/>
          <p:nvPr/>
        </p:nvSpPr>
        <p:spPr>
          <a:xfrm>
            <a:off x="5538986" y="4670537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BN</a:t>
            </a:r>
            <a:endParaRPr lang="ko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61F58F-E742-41A4-88BD-928C1EA056CE}"/>
              </a:ext>
            </a:extLst>
          </p:cNvPr>
          <p:cNvSpPr/>
          <p:nvPr/>
        </p:nvSpPr>
        <p:spPr>
          <a:xfrm>
            <a:off x="6356308" y="4670537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9DCFD9E-4C0D-4035-B7E1-EAD213F4577B}"/>
              </a:ext>
            </a:extLst>
          </p:cNvPr>
          <p:cNvSpPr/>
          <p:nvPr/>
        </p:nvSpPr>
        <p:spPr>
          <a:xfrm>
            <a:off x="5938591" y="52498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68C9DE7-C6CC-471E-B271-1FF9CAB6A482}"/>
              </a:ext>
            </a:extLst>
          </p:cNvPr>
          <p:cNvSpPr/>
          <p:nvPr/>
        </p:nvSpPr>
        <p:spPr>
          <a:xfrm>
            <a:off x="6073303" y="52498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3605255-2A95-44AA-9210-0F6FE2A483C1}"/>
              </a:ext>
            </a:extLst>
          </p:cNvPr>
          <p:cNvSpPr/>
          <p:nvPr/>
        </p:nvSpPr>
        <p:spPr>
          <a:xfrm>
            <a:off x="6208015" y="5249843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1C15C3-1C61-41C0-89E0-AFD0532A9C25}"/>
              </a:ext>
            </a:extLst>
          </p:cNvPr>
          <p:cNvGrpSpPr/>
          <p:nvPr/>
        </p:nvGrpSpPr>
        <p:grpSpPr>
          <a:xfrm>
            <a:off x="-24921" y="2508198"/>
            <a:ext cx="6635177" cy="1667204"/>
            <a:chOff x="709312" y="-158475"/>
            <a:chExt cx="6841794" cy="1719120"/>
          </a:xfrm>
        </p:grpSpPr>
        <p:pic>
          <p:nvPicPr>
            <p:cNvPr id="12" name="그림 11" descr="실내, 테이블, 가구, 벽이(가) 표시된 사진&#10;&#10;높은 신뢰도로 생성된 설명">
              <a:extLst>
                <a:ext uri="{FF2B5EF4-FFF2-40B4-BE49-F238E27FC236}">
                  <a16:creationId xmlns:a16="http://schemas.microsoft.com/office/drawing/2014/main" id="{7B0FAE46-346F-4C08-8E3D-1189CF15C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0053" y="-158475"/>
              <a:ext cx="1478654" cy="1004615"/>
            </a:xfrm>
            <a:prstGeom prst="rect">
              <a:avLst/>
            </a:prstGeom>
          </p:spPr>
        </p:pic>
        <p:pic>
          <p:nvPicPr>
            <p:cNvPr id="10" name="그림 9" descr="실내, 테이블, 가구, 앉아있는이(가) 표시된 사진&#10;&#10;높은 신뢰도로 생성된 설명">
              <a:extLst>
                <a:ext uri="{FF2B5EF4-FFF2-40B4-BE49-F238E27FC236}">
                  <a16:creationId xmlns:a16="http://schemas.microsoft.com/office/drawing/2014/main" id="{E2DB87F3-7DBD-4842-A76E-0A44B3AA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9557" y="556031"/>
              <a:ext cx="1478653" cy="10046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24E53EE-C9FF-4B44-AADF-9FC89D884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694"/>
            <a:stretch/>
          </p:blipFill>
          <p:spPr>
            <a:xfrm>
              <a:off x="5541375" y="35400"/>
              <a:ext cx="2009731" cy="1352666"/>
            </a:xfrm>
            <a:prstGeom prst="rect">
              <a:avLst/>
            </a:prstGeom>
          </p:spPr>
        </p:pic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88596EE8-D0D7-4E89-96A7-1A06BF74B4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8528" y="711733"/>
              <a:ext cx="7956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76A47E2-C739-4C2D-9BDF-A403E3353987}"/>
                </a:ext>
              </a:extLst>
            </p:cNvPr>
            <p:cNvSpPr/>
            <p:nvPr/>
          </p:nvSpPr>
          <p:spPr>
            <a:xfrm>
              <a:off x="709312" y="527735"/>
              <a:ext cx="131764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/>
                <a:t>Training   Data</a:t>
              </a:r>
              <a:endParaRPr lang="ko-KR" altLang="en-US" dirty="0"/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AAE2CF-A6DE-4905-92E0-8E2761A0D93B}"/>
              </a:ext>
            </a:extLst>
          </p:cNvPr>
          <p:cNvSpPr/>
          <p:nvPr/>
        </p:nvSpPr>
        <p:spPr>
          <a:xfrm>
            <a:off x="4853333" y="4670537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BN</a:t>
            </a:r>
            <a:endParaRPr lang="ko-KR" altLang="en-US" sz="1100" dirty="0"/>
          </a:p>
        </p:txBody>
      </p:sp>
      <p:sp>
        <p:nvSpPr>
          <p:cNvPr id="4" name="화살표: 위로 굽음 3">
            <a:extLst>
              <a:ext uri="{FF2B5EF4-FFF2-40B4-BE49-F238E27FC236}">
                <a16:creationId xmlns:a16="http://schemas.microsoft.com/office/drawing/2014/main" id="{04E652A8-3A96-467C-B957-E46469606956}"/>
              </a:ext>
            </a:extLst>
          </p:cNvPr>
          <p:cNvSpPr/>
          <p:nvPr/>
        </p:nvSpPr>
        <p:spPr>
          <a:xfrm>
            <a:off x="2503373" y="5953117"/>
            <a:ext cx="1410701" cy="344577"/>
          </a:xfrm>
          <a:prstGeom prst="bentUpArrow">
            <a:avLst>
              <a:gd name="adj1" fmla="val 13943"/>
              <a:gd name="adj2" fmla="val 25000"/>
              <a:gd name="adj3" fmla="val 25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로 굽음 33">
            <a:extLst>
              <a:ext uri="{FF2B5EF4-FFF2-40B4-BE49-F238E27FC236}">
                <a16:creationId xmlns:a16="http://schemas.microsoft.com/office/drawing/2014/main" id="{83E185B1-CB76-4A93-8CA1-56A38C56B41A}"/>
              </a:ext>
            </a:extLst>
          </p:cNvPr>
          <p:cNvSpPr/>
          <p:nvPr/>
        </p:nvSpPr>
        <p:spPr>
          <a:xfrm flipV="1">
            <a:off x="3214119" y="4991257"/>
            <a:ext cx="735455" cy="412335"/>
          </a:xfrm>
          <a:prstGeom prst="bentUpArrow">
            <a:avLst>
              <a:gd name="adj1" fmla="val 11140"/>
              <a:gd name="adj2" fmla="val 25000"/>
              <a:gd name="adj3" fmla="val 25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064A50F-5DFC-4EC6-9AB2-F5439F56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076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nvolution gifì ëí ì´ë¯¸ì§ ê²ìê²°ê³¼">
            <a:extLst>
              <a:ext uri="{FF2B5EF4-FFF2-40B4-BE49-F238E27FC236}">
                <a16:creationId xmlns:a16="http://schemas.microsoft.com/office/drawing/2014/main" id="{BCE27C77-8A56-4D6B-8B17-5F3827CCEEB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538" y="3011954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nv2dì ëí ì´ë¯¸ì§ ê²ìê²°ê³¼">
            <a:extLst>
              <a:ext uri="{FF2B5EF4-FFF2-40B4-BE49-F238E27FC236}">
                <a16:creationId xmlns:a16="http://schemas.microsoft.com/office/drawing/2014/main" id="{5184AE4E-E18E-4FBD-AF7D-E802A8F15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t="4521" r="15153" b="4303"/>
          <a:stretch/>
        </p:blipFill>
        <p:spPr bwMode="auto">
          <a:xfrm>
            <a:off x="64712" y="3328325"/>
            <a:ext cx="4106367" cy="271960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231135" y="1543235"/>
            <a:ext cx="7506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중요 레이어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b="1" dirty="0"/>
              <a:t>Conv2D</a:t>
            </a:r>
            <a:r>
              <a:rPr lang="en-US" altLang="ko-KR" dirty="0"/>
              <a:t>(filters, </a:t>
            </a:r>
            <a:r>
              <a:rPr lang="en-US" altLang="ko-KR" dirty="0" err="1"/>
              <a:t>kernel_size</a:t>
            </a:r>
            <a:r>
              <a:rPr lang="en-US" altLang="ko-KR" dirty="0"/>
              <a:t>, strides=(1, 1), padding='valid', </a:t>
            </a:r>
            <a:r>
              <a:rPr lang="en-US" altLang="ko-KR" dirty="0" err="1"/>
              <a:t>dilation_rate</a:t>
            </a:r>
            <a:r>
              <a:rPr lang="en-US" altLang="ko-KR" dirty="0"/>
              <a:t>=(1, 1), activation=</a:t>
            </a:r>
            <a:r>
              <a:rPr lang="en-US" altLang="ko-KR" b="1" dirty="0"/>
              <a:t>None</a:t>
            </a:r>
            <a:r>
              <a:rPr lang="en-US" altLang="ko-KR" dirty="0"/>
              <a:t>)</a:t>
            </a:r>
            <a:endParaRPr lang="ko-KR" altLang="en-US" sz="1600" dirty="0"/>
          </a:p>
          <a:p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4E665C-9AF0-4EAC-8726-503D4204A3CE}"/>
              </a:ext>
            </a:extLst>
          </p:cNvPr>
          <p:cNvSpPr/>
          <p:nvPr/>
        </p:nvSpPr>
        <p:spPr>
          <a:xfrm>
            <a:off x="642481" y="2141242"/>
            <a:ext cx="3961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E0F00"/>
                </a:solidFill>
                <a:latin typeface="Consolas" panose="020B0609020204030204" pitchFamily="49" charset="0"/>
              </a:rPr>
              <a:t>Input: (samples, rows, cols, channels)</a:t>
            </a:r>
          </a:p>
          <a:p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7C3008-4B88-4062-8366-5C49C53CE9C9}"/>
              </a:ext>
            </a:extLst>
          </p:cNvPr>
          <p:cNvSpPr/>
          <p:nvPr/>
        </p:nvSpPr>
        <p:spPr>
          <a:xfrm>
            <a:off x="642481" y="2585371"/>
            <a:ext cx="6030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E0F00"/>
                </a:solidFill>
                <a:latin typeface="Consolas" panose="020B0609020204030204" pitchFamily="49" charset="0"/>
              </a:rPr>
              <a:t>Output: (samples, </a:t>
            </a:r>
            <a:r>
              <a:rPr lang="en-US" altLang="ko-KR" sz="1400" dirty="0" err="1">
                <a:solidFill>
                  <a:srgbClr val="9E0F00"/>
                </a:solidFill>
                <a:latin typeface="Consolas" panose="020B0609020204030204" pitchFamily="49" charset="0"/>
              </a:rPr>
              <a:t>new_rows</a:t>
            </a:r>
            <a:r>
              <a:rPr lang="en-US" altLang="ko-KR" sz="1400" dirty="0">
                <a:solidFill>
                  <a:srgbClr val="9E0F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E0F00"/>
                </a:solidFill>
                <a:latin typeface="Consolas" panose="020B0609020204030204" pitchFamily="49" charset="0"/>
              </a:rPr>
              <a:t>new_cols</a:t>
            </a:r>
            <a:r>
              <a:rPr lang="en-US" altLang="ko-KR" sz="1400" dirty="0">
                <a:solidFill>
                  <a:srgbClr val="9E0F00"/>
                </a:solidFill>
                <a:latin typeface="Consolas" panose="020B0609020204030204" pitchFamily="49" charset="0"/>
              </a:rPr>
              <a:t>, filters)</a:t>
            </a:r>
            <a:endParaRPr lang="ko-KR" altLang="en-US" sz="1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421210-4D7F-421E-B904-1D173C0F4673}"/>
              </a:ext>
            </a:extLst>
          </p:cNvPr>
          <p:cNvCxnSpPr/>
          <p:nvPr/>
        </p:nvCxnSpPr>
        <p:spPr>
          <a:xfrm>
            <a:off x="2301875" y="2418241"/>
            <a:ext cx="0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E47269-A63F-4070-A664-87BACB29F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8EEB3-AE44-43EC-8EA7-E4007270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7110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Middlebury stereo dataset.</a:t>
            </a:r>
          </a:p>
          <a:p>
            <a:pPr lvl="1"/>
            <a:r>
              <a:rPr lang="ko-KR" altLang="en-US" sz="1400" dirty="0"/>
              <a:t>크기 동일하게 맞춘 이미지들을 트레이닝에 사용  </a:t>
            </a:r>
            <a:r>
              <a:rPr lang="en-US" altLang="ko-KR" sz="1400" dirty="0"/>
              <a:t>shape=</a:t>
            </a:r>
            <a:r>
              <a:rPr lang="ko-KR" altLang="en-US" sz="1400" dirty="0"/>
              <a:t> </a:t>
            </a:r>
            <a:r>
              <a:rPr lang="en-US" altLang="ko-KR" sz="1400" dirty="0"/>
              <a:t>(116,170,3)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464B6E-D88A-4881-9699-06E21C6A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9" y="2224937"/>
            <a:ext cx="5341819" cy="448828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E8E70C-DD00-4D04-A8B4-DB6AE2DB96BD}"/>
              </a:ext>
            </a:extLst>
          </p:cNvPr>
          <p:cNvSpPr/>
          <p:nvPr/>
        </p:nvSpPr>
        <p:spPr>
          <a:xfrm>
            <a:off x="3869039" y="5486897"/>
            <a:ext cx="2553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0&lt;=Disparity&lt;=18.37px</a:t>
            </a:r>
            <a:endParaRPr lang="ko-KR" altLang="en-US" sz="2000" dirty="0"/>
          </a:p>
        </p:txBody>
      </p:sp>
      <p:pic>
        <p:nvPicPr>
          <p:cNvPr id="32" name="그림 31" descr="실내, 테이블, 가구, 벽이(가) 표시된 사진&#10;&#10;높은 신뢰도로 생성된 설명">
            <a:extLst>
              <a:ext uri="{FF2B5EF4-FFF2-40B4-BE49-F238E27FC236}">
                <a16:creationId xmlns:a16="http://schemas.microsoft.com/office/drawing/2014/main" id="{CF49C4D2-F860-4ABF-B910-A6C1B59F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824" y="2723431"/>
            <a:ext cx="1961288" cy="1332522"/>
          </a:xfrm>
          <a:prstGeom prst="rect">
            <a:avLst/>
          </a:prstGeom>
        </p:spPr>
      </p:pic>
      <p:pic>
        <p:nvPicPr>
          <p:cNvPr id="33" name="그림 32" descr="실내, 테이블, 가구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C35305F9-C60C-444D-AFCA-D5459C30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852" y="3243030"/>
            <a:ext cx="1961289" cy="133252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E1D051F-5AB5-4040-87A8-C216B10E5A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94"/>
          <a:stretch/>
        </p:blipFill>
        <p:spPr>
          <a:xfrm>
            <a:off x="6552852" y="5124483"/>
            <a:ext cx="2256453" cy="151872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337594-034E-4CE0-ADD5-94E292A0ED94}"/>
              </a:ext>
            </a:extLst>
          </p:cNvPr>
          <p:cNvSpPr/>
          <p:nvPr/>
        </p:nvSpPr>
        <p:spPr>
          <a:xfrm>
            <a:off x="7065827" y="2132818"/>
            <a:ext cx="1317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Training   Data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9C8C15-28CC-47AE-ADF4-6ADF62C57486}"/>
              </a:ext>
            </a:extLst>
          </p:cNvPr>
          <p:cNvSpPr/>
          <p:nvPr/>
        </p:nvSpPr>
        <p:spPr>
          <a:xfrm>
            <a:off x="6933947" y="4801539"/>
            <a:ext cx="1580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Occlusion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2482E7-D0EE-4236-9A28-646A451B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5751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ceptive field cnnì ëí ì´ë¯¸ì§ ê²ìê²°ê³¼">
            <a:extLst>
              <a:ext uri="{FF2B5EF4-FFF2-40B4-BE49-F238E27FC236}">
                <a16:creationId xmlns:a16="http://schemas.microsoft.com/office/drawing/2014/main" id="{87AC81DB-D115-47CC-846A-A9685119B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20" y="1501308"/>
            <a:ext cx="4799280" cy="27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81" y="145940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Receptive field </a:t>
            </a:r>
            <a:r>
              <a:rPr lang="ko-KR" altLang="en-US" sz="1800" dirty="0"/>
              <a:t>설정</a:t>
            </a:r>
            <a:r>
              <a:rPr lang="en-US" altLang="ko-KR" sz="1800" dirty="0"/>
              <a:t>: </a:t>
            </a:r>
          </a:p>
          <a:p>
            <a:pPr marL="457200" lvl="1" indent="0">
              <a:buNone/>
            </a:pPr>
            <a:r>
              <a:rPr lang="ko-KR" altLang="en-US" sz="1400" dirty="0"/>
              <a:t>최종 레이어에서의 한 점에서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Input</a:t>
            </a:r>
            <a:r>
              <a:rPr lang="ko-KR" altLang="en-US" sz="1400" dirty="0"/>
              <a:t>이 영향주는 영역</a:t>
            </a:r>
            <a:endParaRPr lang="en-US" altLang="ko-KR" sz="1400" dirty="0"/>
          </a:p>
        </p:txBody>
      </p:sp>
      <p:pic>
        <p:nvPicPr>
          <p:cNvPr id="33" name="그림 32" descr="실내, 테이블, 가구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C35305F9-C60C-444D-AFCA-D5459C30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2" y="2621064"/>
            <a:ext cx="3696468" cy="25114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E1D051F-5AB5-4040-87A8-C216B10E5A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94"/>
          <a:stretch/>
        </p:blipFill>
        <p:spPr>
          <a:xfrm>
            <a:off x="5665261" y="4349657"/>
            <a:ext cx="3407642" cy="229354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9C8C15-28CC-47AE-ADF4-6ADF62C57486}"/>
              </a:ext>
            </a:extLst>
          </p:cNvPr>
          <p:cNvSpPr/>
          <p:nvPr/>
        </p:nvSpPr>
        <p:spPr>
          <a:xfrm>
            <a:off x="6716234" y="6492874"/>
            <a:ext cx="1580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Occlusion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endParaRPr lang="ko-KR" altLang="en-US" dirty="0"/>
          </a:p>
        </p:txBody>
      </p:sp>
      <p:pic>
        <p:nvPicPr>
          <p:cNvPr id="32" name="그림 31" descr="실내, 테이블, 가구, 벽이(가) 표시된 사진&#10;&#10;높은 신뢰도로 생성된 설명">
            <a:extLst>
              <a:ext uri="{FF2B5EF4-FFF2-40B4-BE49-F238E27FC236}">
                <a16:creationId xmlns:a16="http://schemas.microsoft.com/office/drawing/2014/main" id="{CF49C4D2-F860-4ABF-B910-A6C1B59F5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484" y="4035987"/>
            <a:ext cx="3696466" cy="25114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9892ED-6C98-4E2B-BFC5-978A50B0781C}"/>
              </a:ext>
            </a:extLst>
          </p:cNvPr>
          <p:cNvSpPr/>
          <p:nvPr/>
        </p:nvSpPr>
        <p:spPr>
          <a:xfrm>
            <a:off x="2022872" y="4526204"/>
            <a:ext cx="332219" cy="3456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77B778-B02B-457A-894F-7D9229A2473F}"/>
              </a:ext>
            </a:extLst>
          </p:cNvPr>
          <p:cNvSpPr/>
          <p:nvPr/>
        </p:nvSpPr>
        <p:spPr>
          <a:xfrm>
            <a:off x="2144795" y="3125961"/>
            <a:ext cx="332219" cy="3456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CDC40D1-6A1B-4A46-B6BC-735FAF874EDA}"/>
              </a:ext>
            </a:extLst>
          </p:cNvPr>
          <p:cNvCxnSpPr/>
          <p:nvPr/>
        </p:nvCxnSpPr>
        <p:spPr>
          <a:xfrm flipH="1">
            <a:off x="2154081" y="3601942"/>
            <a:ext cx="37040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A0E6E7-062B-4333-9814-ACBC486F5C5E}"/>
              </a:ext>
            </a:extLst>
          </p:cNvPr>
          <p:cNvCxnSpPr>
            <a:cxnSpLocks/>
          </p:cNvCxnSpPr>
          <p:nvPr/>
        </p:nvCxnSpPr>
        <p:spPr>
          <a:xfrm>
            <a:off x="1644917" y="3601942"/>
            <a:ext cx="3169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87689B-3F2A-4D04-8DD4-F26D7BDB1B33}"/>
              </a:ext>
            </a:extLst>
          </p:cNvPr>
          <p:cNvCxnSpPr/>
          <p:nvPr/>
        </p:nvCxnSpPr>
        <p:spPr>
          <a:xfrm flipV="1">
            <a:off x="2022872" y="2401313"/>
            <a:ext cx="0" cy="2124891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DC3B478-FD08-41FA-8963-3299D0A01CD2}"/>
              </a:ext>
            </a:extLst>
          </p:cNvPr>
          <p:cNvCxnSpPr/>
          <p:nvPr/>
        </p:nvCxnSpPr>
        <p:spPr>
          <a:xfrm flipV="1">
            <a:off x="2144795" y="2401313"/>
            <a:ext cx="0" cy="2124891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E8E70C-DD00-4D04-A8B4-DB6AE2DB96BD}"/>
              </a:ext>
            </a:extLst>
          </p:cNvPr>
          <p:cNvSpPr/>
          <p:nvPr/>
        </p:nvSpPr>
        <p:spPr>
          <a:xfrm>
            <a:off x="974383" y="2155804"/>
            <a:ext cx="2553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0&lt;=Disparity&lt;=18.37px</a:t>
            </a:r>
            <a:endParaRPr lang="ko-KR" altLang="en-US" sz="20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C56616-9B22-4411-95F0-D091474FBC71}"/>
              </a:ext>
            </a:extLst>
          </p:cNvPr>
          <p:cNvCxnSpPr>
            <a:cxnSpLocks/>
          </p:cNvCxnSpPr>
          <p:nvPr/>
        </p:nvCxnSpPr>
        <p:spPr>
          <a:xfrm>
            <a:off x="4572000" y="5816652"/>
            <a:ext cx="1750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337594-034E-4CE0-ADD5-94E292A0ED94}"/>
              </a:ext>
            </a:extLst>
          </p:cNvPr>
          <p:cNvSpPr/>
          <p:nvPr/>
        </p:nvSpPr>
        <p:spPr>
          <a:xfrm>
            <a:off x="2394007" y="6496858"/>
            <a:ext cx="216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Training Data</a:t>
            </a:r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606D2F8-E17F-4F59-A036-36C8D848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0983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eceptive field cnnì ëí ì´ë¯¸ì§ ê²ìê²°ê³¼">
            <a:extLst>
              <a:ext uri="{FF2B5EF4-FFF2-40B4-BE49-F238E27FC236}">
                <a16:creationId xmlns:a16="http://schemas.microsoft.com/office/drawing/2014/main" id="{87AC81DB-D115-47CC-846A-A9685119B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20" y="1501308"/>
            <a:ext cx="4799280" cy="27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81" y="1459402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Receptive field </a:t>
            </a:r>
            <a:r>
              <a:rPr lang="ko-KR" altLang="en-US" sz="1800" dirty="0"/>
              <a:t>설정</a:t>
            </a:r>
            <a:r>
              <a:rPr lang="en-US" altLang="ko-KR" sz="1800" dirty="0"/>
              <a:t>: </a:t>
            </a:r>
          </a:p>
          <a:p>
            <a:pPr marL="457200" lvl="1" indent="0">
              <a:buNone/>
            </a:pPr>
            <a:r>
              <a:rPr lang="ko-KR" altLang="en-US" sz="1400" dirty="0"/>
              <a:t>최종 레이어에서의 한 점에서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Input</a:t>
            </a:r>
            <a:r>
              <a:rPr lang="ko-KR" altLang="en-US" sz="1400" dirty="0"/>
              <a:t>이 영향주는 영역</a:t>
            </a:r>
            <a:endParaRPr lang="en-US" altLang="ko-KR" sz="1400" dirty="0"/>
          </a:p>
        </p:txBody>
      </p:sp>
      <p:pic>
        <p:nvPicPr>
          <p:cNvPr id="33" name="그림 32" descr="실내, 테이블, 가구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C35305F9-C60C-444D-AFCA-D5459C30B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82" y="2621064"/>
            <a:ext cx="3696468" cy="251142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9C8C15-28CC-47AE-ADF4-6ADF62C57486}"/>
              </a:ext>
            </a:extLst>
          </p:cNvPr>
          <p:cNvSpPr/>
          <p:nvPr/>
        </p:nvSpPr>
        <p:spPr>
          <a:xfrm>
            <a:off x="6716234" y="6492874"/>
            <a:ext cx="15801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Occlusion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endParaRPr lang="ko-KR" altLang="en-US" dirty="0"/>
          </a:p>
        </p:txBody>
      </p:sp>
      <p:pic>
        <p:nvPicPr>
          <p:cNvPr id="32" name="그림 31" descr="실내, 테이블, 가구, 벽이(가) 표시된 사진&#10;&#10;높은 신뢰도로 생성된 설명">
            <a:extLst>
              <a:ext uri="{FF2B5EF4-FFF2-40B4-BE49-F238E27FC236}">
                <a16:creationId xmlns:a16="http://schemas.microsoft.com/office/drawing/2014/main" id="{CF49C4D2-F860-4ABF-B910-A6C1B59F5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84" y="4035987"/>
            <a:ext cx="3696466" cy="251142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9892ED-6C98-4E2B-BFC5-978A50B0781C}"/>
              </a:ext>
            </a:extLst>
          </p:cNvPr>
          <p:cNvSpPr/>
          <p:nvPr/>
        </p:nvSpPr>
        <p:spPr>
          <a:xfrm>
            <a:off x="2022872" y="4526204"/>
            <a:ext cx="332219" cy="3456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77B778-B02B-457A-894F-7D9229A2473F}"/>
              </a:ext>
            </a:extLst>
          </p:cNvPr>
          <p:cNvSpPr/>
          <p:nvPr/>
        </p:nvSpPr>
        <p:spPr>
          <a:xfrm>
            <a:off x="2144795" y="3125961"/>
            <a:ext cx="332219" cy="34568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CDC40D1-6A1B-4A46-B6BC-735FAF874EDA}"/>
              </a:ext>
            </a:extLst>
          </p:cNvPr>
          <p:cNvCxnSpPr/>
          <p:nvPr/>
        </p:nvCxnSpPr>
        <p:spPr>
          <a:xfrm flipH="1">
            <a:off x="2154081" y="3601942"/>
            <a:ext cx="37040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4A0E6E7-062B-4333-9814-ACBC486F5C5E}"/>
              </a:ext>
            </a:extLst>
          </p:cNvPr>
          <p:cNvCxnSpPr>
            <a:cxnSpLocks/>
          </p:cNvCxnSpPr>
          <p:nvPr/>
        </p:nvCxnSpPr>
        <p:spPr>
          <a:xfrm>
            <a:off x="1644917" y="3601942"/>
            <a:ext cx="316995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87689B-3F2A-4D04-8DD4-F26D7BDB1B33}"/>
              </a:ext>
            </a:extLst>
          </p:cNvPr>
          <p:cNvCxnSpPr/>
          <p:nvPr/>
        </p:nvCxnSpPr>
        <p:spPr>
          <a:xfrm flipV="1">
            <a:off x="2022872" y="2401313"/>
            <a:ext cx="0" cy="2124891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DC3B478-FD08-41FA-8963-3299D0A01CD2}"/>
              </a:ext>
            </a:extLst>
          </p:cNvPr>
          <p:cNvCxnSpPr/>
          <p:nvPr/>
        </p:nvCxnSpPr>
        <p:spPr>
          <a:xfrm flipV="1">
            <a:off x="2144795" y="2401313"/>
            <a:ext cx="0" cy="2124891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E8E70C-DD00-4D04-A8B4-DB6AE2DB96BD}"/>
              </a:ext>
            </a:extLst>
          </p:cNvPr>
          <p:cNvSpPr/>
          <p:nvPr/>
        </p:nvSpPr>
        <p:spPr>
          <a:xfrm>
            <a:off x="974383" y="2155804"/>
            <a:ext cx="2553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/>
              <a:t>0&lt;=Disparity&lt;=18.37px</a:t>
            </a:r>
            <a:endParaRPr lang="ko-KR" altLang="en-US" sz="2000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BC56616-9B22-4411-95F0-D091474FBC71}"/>
              </a:ext>
            </a:extLst>
          </p:cNvPr>
          <p:cNvCxnSpPr>
            <a:cxnSpLocks/>
          </p:cNvCxnSpPr>
          <p:nvPr/>
        </p:nvCxnSpPr>
        <p:spPr>
          <a:xfrm>
            <a:off x="4572000" y="5816652"/>
            <a:ext cx="1750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337594-034E-4CE0-ADD5-94E292A0ED94}"/>
              </a:ext>
            </a:extLst>
          </p:cNvPr>
          <p:cNvSpPr/>
          <p:nvPr/>
        </p:nvSpPr>
        <p:spPr>
          <a:xfrm>
            <a:off x="2394007" y="6496858"/>
            <a:ext cx="2169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Training Data</a:t>
            </a:r>
            <a:endParaRPr lang="ko-KR" altLang="en-US" dirty="0"/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B606D2F8-E17F-4F59-A036-36C8D848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32</a:t>
            </a:fld>
            <a:endParaRPr kumimoji="1"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F5D2ED4-3C88-4FB9-97A3-A3470A1684F5}"/>
              </a:ext>
            </a:extLst>
          </p:cNvPr>
          <p:cNvSpPr/>
          <p:nvPr/>
        </p:nvSpPr>
        <p:spPr>
          <a:xfrm>
            <a:off x="6507756" y="4592407"/>
            <a:ext cx="1868585" cy="1689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B90309-0BBB-4A68-B06D-5FE007F37903}"/>
              </a:ext>
            </a:extLst>
          </p:cNvPr>
          <p:cNvSpPr/>
          <p:nvPr/>
        </p:nvSpPr>
        <p:spPr>
          <a:xfrm>
            <a:off x="6781534" y="5185418"/>
            <a:ext cx="1402040" cy="2516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Receptive</a:t>
            </a:r>
            <a:r>
              <a:rPr lang="ko-KR" altLang="en-US" sz="1600" dirty="0"/>
              <a:t> </a:t>
            </a:r>
            <a:r>
              <a:rPr lang="en-US" altLang="ko-KR" sz="1600" dirty="0"/>
              <a:t>field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6002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A26E513-D599-4B47-870A-5D394AA0A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5"/>
          <a:stretch/>
        </p:blipFill>
        <p:spPr>
          <a:xfrm>
            <a:off x="542738" y="1830058"/>
            <a:ext cx="7343076" cy="17576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ko-KR" sz="1400" dirty="0"/>
              <a:t>Google drive </a:t>
            </a:r>
            <a:r>
              <a:rPr lang="ko-KR" altLang="en-US" sz="1400" dirty="0"/>
              <a:t>마운트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911474-3D41-4B1D-8591-08C0D0897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94"/>
          <a:stretch/>
        </p:blipFill>
        <p:spPr>
          <a:xfrm>
            <a:off x="695138" y="3991711"/>
            <a:ext cx="5534212" cy="2419051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197BCEF-4E14-4855-934E-223FC68E27C8}"/>
              </a:ext>
            </a:extLst>
          </p:cNvPr>
          <p:cNvSpPr txBox="1">
            <a:spLocks/>
          </p:cNvSpPr>
          <p:nvPr/>
        </p:nvSpPr>
        <p:spPr>
          <a:xfrm>
            <a:off x="628650" y="371991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필요 라이브러리 불러오기</a:t>
            </a:r>
            <a:endParaRPr lang="en-US" altLang="ko-KR" sz="14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ECD717-B21F-4729-B4A2-0DB6BD45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8231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7886700" cy="1325563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데이터 로드</a:t>
            </a:r>
            <a:endParaRPr lang="en-US" altLang="ko-KR" sz="1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E8E70C-DD00-4D04-A8B4-DB6AE2DB96BD}"/>
              </a:ext>
            </a:extLst>
          </p:cNvPr>
          <p:cNvSpPr/>
          <p:nvPr/>
        </p:nvSpPr>
        <p:spPr>
          <a:xfrm>
            <a:off x="6633159" y="6566182"/>
            <a:ext cx="21586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0&lt;=Disparity&lt;=18.37px</a:t>
            </a:r>
            <a:endParaRPr lang="ko-KR" altLang="en-US" sz="1600" dirty="0"/>
          </a:p>
        </p:txBody>
      </p:sp>
      <p:pic>
        <p:nvPicPr>
          <p:cNvPr id="32" name="그림 31" descr="실내, 테이블, 가구, 벽이(가) 표시된 사진&#10;&#10;높은 신뢰도로 생성된 설명">
            <a:extLst>
              <a:ext uri="{FF2B5EF4-FFF2-40B4-BE49-F238E27FC236}">
                <a16:creationId xmlns:a16="http://schemas.microsoft.com/office/drawing/2014/main" id="{CF49C4D2-F860-4ABF-B910-A6C1B59F5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474" y="2068164"/>
            <a:ext cx="1961288" cy="1332522"/>
          </a:xfrm>
          <a:prstGeom prst="rect">
            <a:avLst/>
          </a:prstGeom>
        </p:spPr>
      </p:pic>
      <p:pic>
        <p:nvPicPr>
          <p:cNvPr id="33" name="그림 32" descr="실내, 테이블, 가구, 앉아있는이(가) 표시된 사진&#10;&#10;높은 신뢰도로 생성된 설명">
            <a:extLst>
              <a:ext uri="{FF2B5EF4-FFF2-40B4-BE49-F238E27FC236}">
                <a16:creationId xmlns:a16="http://schemas.microsoft.com/office/drawing/2014/main" id="{C35305F9-C60C-444D-AFCA-D5459C30B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02" y="2587763"/>
            <a:ext cx="1961289" cy="133252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E1D051F-5AB5-4040-87A8-C216B10E5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94"/>
          <a:stretch/>
        </p:blipFill>
        <p:spPr>
          <a:xfrm>
            <a:off x="6552852" y="5124483"/>
            <a:ext cx="2256453" cy="1518724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B337594-034E-4CE0-ADD5-94E292A0ED94}"/>
              </a:ext>
            </a:extLst>
          </p:cNvPr>
          <p:cNvSpPr/>
          <p:nvPr/>
        </p:nvSpPr>
        <p:spPr>
          <a:xfrm>
            <a:off x="7059477" y="1695655"/>
            <a:ext cx="13176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Training  Data</a:t>
            </a:r>
            <a:endParaRPr lang="ko-KR" altLang="en-US" sz="16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9C8C15-28CC-47AE-ADF4-6ADF62C57486}"/>
              </a:ext>
            </a:extLst>
          </p:cNvPr>
          <p:cNvSpPr/>
          <p:nvPr/>
        </p:nvSpPr>
        <p:spPr>
          <a:xfrm>
            <a:off x="6933947" y="4801539"/>
            <a:ext cx="1580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Occlusion</a:t>
            </a:r>
            <a:r>
              <a:rPr lang="ko-KR" altLang="en-US" sz="1600" dirty="0"/>
              <a:t> </a:t>
            </a:r>
            <a:r>
              <a:rPr lang="en-US" altLang="ko-KR" sz="1600" dirty="0"/>
              <a:t>Map</a:t>
            </a:r>
            <a:endParaRPr lang="ko-KR" altLang="en-US" sz="1600" dirty="0"/>
          </a:p>
        </p:txBody>
      </p:sp>
      <p:pic>
        <p:nvPicPr>
          <p:cNvPr id="12" name="내용 개체 틀 3">
            <a:extLst>
              <a:ext uri="{FF2B5EF4-FFF2-40B4-BE49-F238E27FC236}">
                <a16:creationId xmlns:a16="http://schemas.microsoft.com/office/drawing/2014/main" id="{49B6134E-1198-428E-B86B-955E61FBC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03" y="1778932"/>
            <a:ext cx="5127722" cy="34709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88A947-331D-49A8-B96A-763C31A57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80" y="5315970"/>
            <a:ext cx="3464923" cy="15420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D0117D-E4F3-4EDC-B0D4-48BB7505DCF4}"/>
              </a:ext>
            </a:extLst>
          </p:cNvPr>
          <p:cNvSpPr/>
          <p:nvPr/>
        </p:nvSpPr>
        <p:spPr>
          <a:xfrm>
            <a:off x="6295347" y="3867204"/>
            <a:ext cx="26251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/>
              <a:t>0&lt;=</a:t>
            </a:r>
            <a:r>
              <a:rPr lang="en-US" altLang="ko-KR" sz="1600" dirty="0" err="1"/>
              <a:t>Image_L</a:t>
            </a:r>
            <a:r>
              <a:rPr lang="en-US" altLang="ko-KR" sz="1600" dirty="0"/>
              <a:t>, R&lt;=255</a:t>
            </a:r>
            <a:endParaRPr lang="ko-KR" altLang="en-US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299F35-DC96-4FF4-8040-FDD5ED5C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2418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7886700" cy="2485232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네트워크 설계</a:t>
            </a:r>
            <a:endParaRPr lang="en-US" altLang="ko-KR" sz="1400" dirty="0"/>
          </a:p>
          <a:p>
            <a:pPr lvl="1"/>
            <a:r>
              <a:rPr lang="ko-KR" altLang="en-US" sz="1400" dirty="0"/>
              <a:t>왼쪽</a:t>
            </a:r>
            <a:r>
              <a:rPr lang="en-US" altLang="ko-KR" sz="1400" dirty="0"/>
              <a:t>/</a:t>
            </a:r>
            <a:r>
              <a:rPr lang="ko-KR" altLang="en-US" sz="1400" dirty="0"/>
              <a:t>오른쪽 이미지를 </a:t>
            </a:r>
            <a:r>
              <a:rPr lang="en-US" altLang="ko-KR" sz="1400" dirty="0"/>
              <a:t>concatenate</a:t>
            </a:r>
            <a:r>
              <a:rPr lang="ko-KR" altLang="en-US" sz="1400" dirty="0"/>
              <a:t>하여 </a:t>
            </a:r>
            <a:r>
              <a:rPr lang="en-US" altLang="ko-KR" sz="1400" dirty="0"/>
              <a:t>NxNx6</a:t>
            </a:r>
            <a:r>
              <a:rPr lang="ko-KR" altLang="en-US" sz="1400" dirty="0"/>
              <a:t>로 만들어준다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Conv2D, </a:t>
            </a:r>
            <a:r>
              <a:rPr lang="en-US" altLang="ko-KR" sz="1400" dirty="0" err="1"/>
              <a:t>BatchNormalization</a:t>
            </a:r>
            <a:r>
              <a:rPr lang="en-US" altLang="ko-KR" sz="1400" dirty="0"/>
              <a:t>, RELU</a:t>
            </a:r>
            <a:r>
              <a:rPr lang="ko-KR" altLang="en-US" sz="1400" dirty="0"/>
              <a:t>만으로 구성된 </a:t>
            </a:r>
            <a:r>
              <a:rPr lang="en-US" altLang="ko-KR" sz="1400" dirty="0"/>
              <a:t>Fully-convolutional network.</a:t>
            </a:r>
          </a:p>
          <a:p>
            <a:pPr lvl="1"/>
            <a:r>
              <a:rPr lang="en-US" altLang="ko-KR" sz="1400" dirty="0"/>
              <a:t>Conv2D </a:t>
            </a:r>
            <a:r>
              <a:rPr lang="ko-KR" altLang="en-US" sz="1400" dirty="0"/>
              <a:t>필터개수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filt_num</a:t>
            </a:r>
            <a:r>
              <a:rPr lang="en-US" altLang="ko-KR" sz="1400" dirty="0"/>
              <a:t>) &lt;=128,   </a:t>
            </a:r>
            <a:r>
              <a:rPr lang="en-US" altLang="ko-KR" sz="1400" dirty="0" err="1"/>
              <a:t>kernel_size</a:t>
            </a:r>
            <a:r>
              <a:rPr lang="en-US" altLang="ko-KR" sz="1400" dirty="0"/>
              <a:t>=(1, N), Con2D </a:t>
            </a:r>
            <a:r>
              <a:rPr lang="ko-KR" altLang="en-US" sz="1400" dirty="0"/>
              <a:t>개수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conv_depth</a:t>
            </a:r>
            <a:r>
              <a:rPr lang="en-US" altLang="ko-KR" sz="1400" dirty="0"/>
              <a:t>)&lt;10</a:t>
            </a:r>
          </a:p>
          <a:p>
            <a:pPr lvl="1"/>
            <a:r>
              <a:rPr lang="en-US" altLang="ko-KR" sz="1400" dirty="0"/>
              <a:t>Conv2D</a:t>
            </a:r>
            <a:r>
              <a:rPr lang="ko-KR" altLang="en-US" sz="1400" dirty="0"/>
              <a:t>에서</a:t>
            </a:r>
            <a:r>
              <a:rPr lang="en-US" altLang="ko-KR" sz="1400" dirty="0"/>
              <a:t> Padding</a:t>
            </a:r>
            <a:r>
              <a:rPr lang="ko-KR" altLang="en-US" sz="1400" dirty="0"/>
              <a:t>은 하지 않음</a:t>
            </a:r>
            <a:r>
              <a:rPr lang="en-US" altLang="ko-KR" sz="1400" dirty="0"/>
              <a:t>. 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AE03383-CEDF-431B-8D38-81887A3EE413}"/>
              </a:ext>
            </a:extLst>
          </p:cNvPr>
          <p:cNvCxnSpPr>
            <a:cxnSpLocks/>
          </p:cNvCxnSpPr>
          <p:nvPr/>
        </p:nvCxnSpPr>
        <p:spPr>
          <a:xfrm>
            <a:off x="5843588" y="5210195"/>
            <a:ext cx="26074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676465-6807-4A0F-84DF-476D303D473D}"/>
              </a:ext>
            </a:extLst>
          </p:cNvPr>
          <p:cNvSpPr/>
          <p:nvPr/>
        </p:nvSpPr>
        <p:spPr>
          <a:xfrm>
            <a:off x="6200086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BBB00A-BE53-4ACD-8B4D-550DAB75FF31}"/>
              </a:ext>
            </a:extLst>
          </p:cNvPr>
          <p:cNvSpPr/>
          <p:nvPr/>
        </p:nvSpPr>
        <p:spPr>
          <a:xfrm>
            <a:off x="6655182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9FA2227-72C2-45C5-9692-165E11B4C6F3}"/>
              </a:ext>
            </a:extLst>
          </p:cNvPr>
          <p:cNvSpPr/>
          <p:nvPr/>
        </p:nvSpPr>
        <p:spPr>
          <a:xfrm>
            <a:off x="7402434" y="48893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D6AA67-E4C4-4676-8B3F-B7B9FCBAF424}"/>
              </a:ext>
            </a:extLst>
          </p:cNvPr>
          <p:cNvSpPr/>
          <p:nvPr/>
        </p:nvSpPr>
        <p:spPr>
          <a:xfrm>
            <a:off x="7537146" y="48893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E5E876-A3CC-4706-A2AD-26C3D25296B8}"/>
              </a:ext>
            </a:extLst>
          </p:cNvPr>
          <p:cNvSpPr/>
          <p:nvPr/>
        </p:nvSpPr>
        <p:spPr>
          <a:xfrm>
            <a:off x="7671858" y="48893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0BD45C-E1BC-4AEB-9609-C6C1E8562257}"/>
              </a:ext>
            </a:extLst>
          </p:cNvPr>
          <p:cNvSpPr/>
          <p:nvPr/>
        </p:nvSpPr>
        <p:spPr>
          <a:xfrm>
            <a:off x="7785725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9EA8D7-C941-4914-A2B8-B4FC5E2398EB}"/>
              </a:ext>
            </a:extLst>
          </p:cNvPr>
          <p:cNvSpPr/>
          <p:nvPr/>
        </p:nvSpPr>
        <p:spPr>
          <a:xfrm>
            <a:off x="5217318" y="3871037"/>
            <a:ext cx="224223" cy="10264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8F685E-D406-4372-8301-66B4F5B1F25B}"/>
              </a:ext>
            </a:extLst>
          </p:cNvPr>
          <p:cNvSpPr/>
          <p:nvPr/>
        </p:nvSpPr>
        <p:spPr>
          <a:xfrm>
            <a:off x="5204393" y="5035503"/>
            <a:ext cx="224223" cy="1026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INPUTR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60B48B-C483-464A-9253-B2F7A1BF082A}"/>
              </a:ext>
            </a:extLst>
          </p:cNvPr>
          <p:cNvCxnSpPr>
            <a:cxnSpLocks/>
          </p:cNvCxnSpPr>
          <p:nvPr/>
        </p:nvCxnSpPr>
        <p:spPr>
          <a:xfrm>
            <a:off x="5444086" y="4367347"/>
            <a:ext cx="131205" cy="33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7F077F-739F-450E-B5A1-670820355E22}"/>
              </a:ext>
            </a:extLst>
          </p:cNvPr>
          <p:cNvCxnSpPr>
            <a:cxnSpLocks/>
          </p:cNvCxnSpPr>
          <p:nvPr/>
        </p:nvCxnSpPr>
        <p:spPr>
          <a:xfrm flipV="1">
            <a:off x="5423928" y="5307013"/>
            <a:ext cx="188145" cy="233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834C66-FBEA-4F90-BDC3-8F710800E508}"/>
              </a:ext>
            </a:extLst>
          </p:cNvPr>
          <p:cNvSpPr/>
          <p:nvPr/>
        </p:nvSpPr>
        <p:spPr>
          <a:xfrm>
            <a:off x="5608091" y="4065153"/>
            <a:ext cx="273593" cy="1940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CONCATENATE</a:t>
            </a:r>
            <a:endParaRPr lang="ko-KR" altLang="en-US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96A682-05C6-4595-B018-764D9364E11B}"/>
              </a:ext>
            </a:extLst>
          </p:cNvPr>
          <p:cNvSpPr/>
          <p:nvPr/>
        </p:nvSpPr>
        <p:spPr>
          <a:xfrm>
            <a:off x="6530129" y="3660174"/>
            <a:ext cx="21081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/>
              <a:t>conv_depth</a:t>
            </a:r>
            <a:r>
              <a:rPr lang="en-US" altLang="ko-KR" sz="1400" dirty="0"/>
              <a:t>(Conv2d </a:t>
            </a:r>
            <a:r>
              <a:rPr lang="ko-KR" altLang="en-US" sz="1400" dirty="0"/>
              <a:t>개수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AC3D0F-ACE1-4E6A-94E1-7B2CFFD7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1" y="3012596"/>
            <a:ext cx="4931791" cy="338355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A003A5-0D2A-42D4-966E-FCA1EF13F735}"/>
              </a:ext>
            </a:extLst>
          </p:cNvPr>
          <p:cNvSpPr/>
          <p:nvPr/>
        </p:nvSpPr>
        <p:spPr>
          <a:xfrm>
            <a:off x="7113942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33" name="오른쪽 대괄호 32">
            <a:extLst>
              <a:ext uri="{FF2B5EF4-FFF2-40B4-BE49-F238E27FC236}">
                <a16:creationId xmlns:a16="http://schemas.microsoft.com/office/drawing/2014/main" id="{AE4EF791-8F9A-464B-8A5C-D1EC5BEDF607}"/>
              </a:ext>
            </a:extLst>
          </p:cNvPr>
          <p:cNvSpPr/>
          <p:nvPr/>
        </p:nvSpPr>
        <p:spPr>
          <a:xfrm rot="16200000">
            <a:off x="7057044" y="3280630"/>
            <a:ext cx="290297" cy="176852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59CB3F-C482-4B32-8F0B-2C797212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4535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7886700" cy="2485232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네트워크 설계</a:t>
            </a:r>
            <a:endParaRPr lang="en-US" altLang="ko-KR" sz="1400" dirty="0"/>
          </a:p>
          <a:p>
            <a:pPr lvl="1"/>
            <a:r>
              <a:rPr lang="ko-KR" altLang="en-US" sz="1400" dirty="0"/>
              <a:t>왼쪽</a:t>
            </a:r>
            <a:r>
              <a:rPr lang="en-US" altLang="ko-KR" sz="1400" dirty="0"/>
              <a:t>/</a:t>
            </a:r>
            <a:r>
              <a:rPr lang="ko-KR" altLang="en-US" sz="1400" dirty="0"/>
              <a:t>오른쪽 이미지를 </a:t>
            </a:r>
            <a:r>
              <a:rPr lang="en-US" altLang="ko-KR" sz="1400" dirty="0"/>
              <a:t>concatenate</a:t>
            </a:r>
            <a:r>
              <a:rPr lang="ko-KR" altLang="en-US" sz="1400" dirty="0"/>
              <a:t>하여 </a:t>
            </a:r>
            <a:r>
              <a:rPr lang="en-US" altLang="ko-KR" sz="1400" dirty="0"/>
              <a:t>NxNx6</a:t>
            </a:r>
            <a:r>
              <a:rPr lang="ko-KR" altLang="en-US" sz="1400" dirty="0"/>
              <a:t>로 만들어준다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Conv2D, </a:t>
            </a:r>
            <a:r>
              <a:rPr lang="en-US" altLang="ko-KR" sz="1400" dirty="0" err="1"/>
              <a:t>BatchNormalization</a:t>
            </a:r>
            <a:r>
              <a:rPr lang="en-US" altLang="ko-KR" sz="1400" dirty="0"/>
              <a:t>, RELU</a:t>
            </a:r>
            <a:r>
              <a:rPr lang="ko-KR" altLang="en-US" sz="1400" dirty="0"/>
              <a:t>만으로 구성된 </a:t>
            </a:r>
            <a:r>
              <a:rPr lang="en-US" altLang="ko-KR" sz="1400" dirty="0"/>
              <a:t>Fully-convolutional network.</a:t>
            </a:r>
          </a:p>
          <a:p>
            <a:pPr lvl="1"/>
            <a:r>
              <a:rPr lang="en-US" altLang="ko-KR" sz="1400" dirty="0"/>
              <a:t>Conv2D </a:t>
            </a:r>
            <a:r>
              <a:rPr lang="ko-KR" altLang="en-US" sz="1400" dirty="0"/>
              <a:t>필터개수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filt_num</a:t>
            </a:r>
            <a:r>
              <a:rPr lang="en-US" altLang="ko-KR" sz="1400" dirty="0"/>
              <a:t>) &lt;=128,   </a:t>
            </a:r>
            <a:r>
              <a:rPr lang="en-US" altLang="ko-KR" sz="1400" dirty="0" err="1"/>
              <a:t>kernel_size</a:t>
            </a:r>
            <a:r>
              <a:rPr lang="en-US" altLang="ko-KR" sz="1400" dirty="0"/>
              <a:t>=(1, N), Con2D </a:t>
            </a:r>
            <a:r>
              <a:rPr lang="ko-KR" altLang="en-US" sz="1400" dirty="0"/>
              <a:t>개수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conv_depth</a:t>
            </a:r>
            <a:r>
              <a:rPr lang="en-US" altLang="ko-KR" sz="1400" dirty="0"/>
              <a:t>)&lt;10</a:t>
            </a:r>
          </a:p>
          <a:p>
            <a:pPr lvl="1"/>
            <a:r>
              <a:rPr lang="en-US" altLang="ko-KR" sz="1400" dirty="0"/>
              <a:t>Conv2D</a:t>
            </a:r>
            <a:r>
              <a:rPr lang="ko-KR" altLang="en-US" sz="1400" dirty="0"/>
              <a:t>에서</a:t>
            </a:r>
            <a:r>
              <a:rPr lang="en-US" altLang="ko-KR" sz="1400" dirty="0"/>
              <a:t> Padding</a:t>
            </a:r>
            <a:r>
              <a:rPr lang="ko-KR" altLang="en-US" sz="1400" dirty="0"/>
              <a:t>은 하지 않음</a:t>
            </a:r>
            <a:r>
              <a:rPr lang="en-US" altLang="ko-KR" sz="1400" dirty="0"/>
              <a:t>. </a:t>
            </a:r>
            <a:endParaRPr lang="en-US" altLang="ko-KR" sz="1100" dirty="0"/>
          </a:p>
          <a:p>
            <a:pPr marL="0" indent="0">
              <a:buNone/>
            </a:pPr>
            <a:endParaRPr lang="en-US" altLang="ko-KR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AE03383-CEDF-431B-8D38-81887A3EE413}"/>
              </a:ext>
            </a:extLst>
          </p:cNvPr>
          <p:cNvCxnSpPr>
            <a:cxnSpLocks/>
          </p:cNvCxnSpPr>
          <p:nvPr/>
        </p:nvCxnSpPr>
        <p:spPr>
          <a:xfrm>
            <a:off x="5843588" y="5210195"/>
            <a:ext cx="31284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676465-6807-4A0F-84DF-476D303D473D}"/>
              </a:ext>
            </a:extLst>
          </p:cNvPr>
          <p:cNvSpPr/>
          <p:nvPr/>
        </p:nvSpPr>
        <p:spPr>
          <a:xfrm>
            <a:off x="6007712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8BBB00A-BE53-4ACD-8B4D-550DAB75FF31}"/>
              </a:ext>
            </a:extLst>
          </p:cNvPr>
          <p:cNvSpPr/>
          <p:nvPr/>
        </p:nvSpPr>
        <p:spPr>
          <a:xfrm>
            <a:off x="6698479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182FBE-BFD6-4059-BD22-97BF4A66BC5B}"/>
              </a:ext>
            </a:extLst>
          </p:cNvPr>
          <p:cNvSpPr/>
          <p:nvPr/>
        </p:nvSpPr>
        <p:spPr>
          <a:xfrm>
            <a:off x="7002829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BN</a:t>
            </a:r>
            <a:endParaRPr lang="ko-KR" altLang="en-US" sz="11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625D34-DD97-4031-876A-DFBC8AFC5E15}"/>
              </a:ext>
            </a:extLst>
          </p:cNvPr>
          <p:cNvSpPr/>
          <p:nvPr/>
        </p:nvSpPr>
        <p:spPr>
          <a:xfrm>
            <a:off x="8587180" y="4314768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9FA2227-72C2-45C5-9692-165E11B4C6F3}"/>
              </a:ext>
            </a:extLst>
          </p:cNvPr>
          <p:cNvSpPr/>
          <p:nvPr/>
        </p:nvSpPr>
        <p:spPr>
          <a:xfrm>
            <a:off x="7402434" y="48893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BD6AA67-E4C4-4676-8B3F-B7B9FCBAF424}"/>
              </a:ext>
            </a:extLst>
          </p:cNvPr>
          <p:cNvSpPr/>
          <p:nvPr/>
        </p:nvSpPr>
        <p:spPr>
          <a:xfrm>
            <a:off x="7537146" y="48893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E5E876-A3CC-4706-A2AD-26C3D25296B8}"/>
              </a:ext>
            </a:extLst>
          </p:cNvPr>
          <p:cNvSpPr/>
          <p:nvPr/>
        </p:nvSpPr>
        <p:spPr>
          <a:xfrm>
            <a:off x="7671858" y="488938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BCE18F8-3821-4DE3-9F3E-531CCE4FB588}"/>
              </a:ext>
            </a:extLst>
          </p:cNvPr>
          <p:cNvSpPr/>
          <p:nvPr/>
        </p:nvSpPr>
        <p:spPr>
          <a:xfrm>
            <a:off x="6317176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BN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50BD45C-E1BC-4AEB-9609-C6C1E8562257}"/>
              </a:ext>
            </a:extLst>
          </p:cNvPr>
          <p:cNvSpPr/>
          <p:nvPr/>
        </p:nvSpPr>
        <p:spPr>
          <a:xfrm>
            <a:off x="7785725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9BF8C0-6C2F-46BA-8875-8ABF08D0DA85}"/>
              </a:ext>
            </a:extLst>
          </p:cNvPr>
          <p:cNvSpPr/>
          <p:nvPr/>
        </p:nvSpPr>
        <p:spPr>
          <a:xfrm>
            <a:off x="8090075" y="4310082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BN</a:t>
            </a:r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29EA8D7-C941-4914-A2B8-B4FC5E2398EB}"/>
              </a:ext>
            </a:extLst>
          </p:cNvPr>
          <p:cNvSpPr/>
          <p:nvPr/>
        </p:nvSpPr>
        <p:spPr>
          <a:xfrm>
            <a:off x="5217318" y="3871037"/>
            <a:ext cx="224223" cy="10264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INPUTL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C8F685E-D406-4372-8301-66B4F5B1F25B}"/>
              </a:ext>
            </a:extLst>
          </p:cNvPr>
          <p:cNvSpPr/>
          <p:nvPr/>
        </p:nvSpPr>
        <p:spPr>
          <a:xfrm>
            <a:off x="5204393" y="5035503"/>
            <a:ext cx="224223" cy="1026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INPUTR</a:t>
            </a:r>
            <a:endParaRPr lang="ko-KR" altLang="en-US" sz="1100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060B48B-C483-464A-9253-B2F7A1BF082A}"/>
              </a:ext>
            </a:extLst>
          </p:cNvPr>
          <p:cNvCxnSpPr>
            <a:cxnSpLocks/>
          </p:cNvCxnSpPr>
          <p:nvPr/>
        </p:nvCxnSpPr>
        <p:spPr>
          <a:xfrm>
            <a:off x="5444086" y="4367347"/>
            <a:ext cx="131205" cy="3370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7F077F-739F-450E-B5A1-670820355E22}"/>
              </a:ext>
            </a:extLst>
          </p:cNvPr>
          <p:cNvCxnSpPr>
            <a:cxnSpLocks/>
          </p:cNvCxnSpPr>
          <p:nvPr/>
        </p:nvCxnSpPr>
        <p:spPr>
          <a:xfrm flipV="1">
            <a:off x="5423928" y="5307013"/>
            <a:ext cx="188145" cy="2333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0834C66-FBEA-4F90-BDC3-8F710800E508}"/>
              </a:ext>
            </a:extLst>
          </p:cNvPr>
          <p:cNvSpPr/>
          <p:nvPr/>
        </p:nvSpPr>
        <p:spPr>
          <a:xfrm>
            <a:off x="5608091" y="4065153"/>
            <a:ext cx="273593" cy="1940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CONCATENATE</a:t>
            </a:r>
            <a:endParaRPr lang="ko-KR" altLang="en-US" sz="11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96A682-05C6-4595-B018-764D9364E11B}"/>
              </a:ext>
            </a:extLst>
          </p:cNvPr>
          <p:cNvSpPr/>
          <p:nvPr/>
        </p:nvSpPr>
        <p:spPr>
          <a:xfrm>
            <a:off x="6512798" y="3678342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/>
              <a:t>conv_depth</a:t>
            </a:r>
            <a:r>
              <a:rPr lang="en-US" altLang="ko-KR" sz="1400" dirty="0"/>
              <a:t>(conv2d </a:t>
            </a:r>
            <a:r>
              <a:rPr lang="ko-KR" altLang="en-US" sz="1400" dirty="0"/>
              <a:t>개수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0E051ECD-7425-4997-B866-FC4BD0E2E3D8}"/>
              </a:ext>
            </a:extLst>
          </p:cNvPr>
          <p:cNvSpPr/>
          <p:nvPr/>
        </p:nvSpPr>
        <p:spPr>
          <a:xfrm rot="16200000">
            <a:off x="7315761" y="2838668"/>
            <a:ext cx="261402" cy="2623552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AC3D0F-ACE1-4E6A-94E1-7B2CFFD79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1"/>
          <a:stretch/>
        </p:blipFill>
        <p:spPr>
          <a:xfrm>
            <a:off x="177777" y="3012596"/>
            <a:ext cx="4880959" cy="33835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BA097C-831A-4DBE-A202-376927AB8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99" y="3531393"/>
            <a:ext cx="3992395" cy="2635943"/>
          </a:xfrm>
          <a:prstGeom prst="rect">
            <a:avLst/>
          </a:prstGeom>
        </p:spPr>
      </p:pic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1BA183DA-30A2-405C-82B8-46D5CED4E87F}"/>
              </a:ext>
            </a:extLst>
          </p:cNvPr>
          <p:cNvSpPr txBox="1">
            <a:spLocks/>
          </p:cNvSpPr>
          <p:nvPr/>
        </p:nvSpPr>
        <p:spPr>
          <a:xfrm>
            <a:off x="5260728" y="3024833"/>
            <a:ext cx="3083295" cy="5150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/>
              <a:t>Train</a:t>
            </a:r>
            <a:r>
              <a:rPr lang="ko-KR" altLang="en-US" sz="1400" dirty="0"/>
              <a:t>용 네트워크 선언</a:t>
            </a:r>
            <a:endParaRPr lang="en-US" altLang="ko-KR" sz="1400" dirty="0"/>
          </a:p>
          <a:p>
            <a:r>
              <a:rPr lang="en-US" altLang="ko-KR" sz="1400" dirty="0"/>
              <a:t>Val/Test</a:t>
            </a:r>
            <a:r>
              <a:rPr lang="ko-KR" altLang="en-US" sz="1400" dirty="0"/>
              <a:t>용 네트워크 선언</a:t>
            </a:r>
            <a:endParaRPr lang="en-US" altLang="ko-KR" sz="1400" dirty="0"/>
          </a:p>
          <a:p>
            <a:endParaRPr lang="en-US" altLang="ko-KR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68A567-D009-4F2B-8CCA-CEF6B3457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811890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362" y="1550987"/>
            <a:ext cx="7886700" cy="2485232"/>
          </a:xfrm>
        </p:spPr>
        <p:txBody>
          <a:bodyPr>
            <a:normAutofit/>
          </a:bodyPr>
          <a:lstStyle/>
          <a:p>
            <a:r>
              <a:rPr lang="ko-KR" altLang="en-US" sz="1400" dirty="0"/>
              <a:t>생성함수 설계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200" dirty="0"/>
              <a:t>160</a:t>
            </a:r>
            <a:r>
              <a:rPr lang="ko-KR" altLang="en-US" sz="1200" dirty="0"/>
              <a:t>장의 </a:t>
            </a:r>
            <a:r>
              <a:rPr lang="en-US" altLang="ko-KR" sz="1200" dirty="0"/>
              <a:t>116*170*3 </a:t>
            </a:r>
            <a:r>
              <a:rPr lang="ko-KR" altLang="en-US" sz="1200" dirty="0"/>
              <a:t>크기의 이미지를 랜덤으로 </a:t>
            </a:r>
            <a:endParaRPr lang="en-US" altLang="ko-KR" sz="1200" dirty="0"/>
          </a:p>
          <a:p>
            <a:pPr marL="0" indent="0">
              <a:buNone/>
            </a:pPr>
            <a:r>
              <a:rPr lang="ko-KR" altLang="en-US" sz="1200" dirty="0"/>
              <a:t>  잘라 </a:t>
            </a:r>
            <a:r>
              <a:rPr lang="en-US" altLang="ko-KR" sz="1200" dirty="0"/>
              <a:t>Crop</a:t>
            </a:r>
            <a:r>
              <a:rPr lang="ko-KR" altLang="en-US" sz="1200" dirty="0"/>
              <a:t>하여 트레이닝데이터로 사용한다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r>
              <a:rPr lang="en-US" altLang="ko-KR" sz="1200" dirty="0"/>
              <a:t>(</a:t>
            </a:r>
            <a:r>
              <a:rPr lang="ko-KR" altLang="en-US" sz="1200" dirty="0"/>
              <a:t>크기는 </a:t>
            </a:r>
            <a:r>
              <a:rPr lang="en-US" altLang="ko-KR" sz="1200" dirty="0" err="1"/>
              <a:t>patch_h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patch_w</a:t>
            </a:r>
            <a:r>
              <a:rPr lang="ko-KR" altLang="en-US" sz="1200" dirty="0"/>
              <a:t>가 되도록 함</a:t>
            </a:r>
            <a:r>
              <a:rPr lang="en-US" altLang="ko-KR" sz="1200" dirty="0"/>
              <a:t>)</a:t>
            </a:r>
          </a:p>
          <a:p>
            <a:pPr marL="0" indent="0">
              <a:buNone/>
            </a:pP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 err="1"/>
              <a:t>random.random</a:t>
            </a:r>
            <a:r>
              <a:rPr lang="en-US" altLang="ko-KR" sz="1200" dirty="0"/>
              <a:t>() </a:t>
            </a:r>
            <a:r>
              <a:rPr lang="ko-KR" altLang="en-US" sz="1200" dirty="0"/>
              <a:t>함수 사용한다</a:t>
            </a:r>
            <a:r>
              <a:rPr lang="en-US" altLang="ko-KR" sz="1200" dirty="0"/>
              <a:t>.</a:t>
            </a:r>
          </a:p>
          <a:p>
            <a:pPr marL="0" indent="0">
              <a:buNone/>
            </a:pP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EA4CB7-40A1-4B3B-B853-3688FAE1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021" y="1297781"/>
            <a:ext cx="5289979" cy="54768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6C8E1A-A572-4733-83B9-37B876E0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0109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BE26C-A52C-4767-9A6E-F6AB814C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 network </a:t>
            </a:r>
            <a:r>
              <a:rPr lang="ko-KR" altLang="en-US" dirty="0"/>
              <a:t>설계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3A01866-6D88-43E5-B682-7396694CD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8828" y="1355827"/>
            <a:ext cx="5423571" cy="5502173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F658A20B-E154-48FF-899C-9160ADAB9065}"/>
              </a:ext>
            </a:extLst>
          </p:cNvPr>
          <p:cNvSpPr txBox="1">
            <a:spLocks/>
          </p:cNvSpPr>
          <p:nvPr/>
        </p:nvSpPr>
        <p:spPr>
          <a:xfrm>
            <a:off x="614362" y="1550987"/>
            <a:ext cx="7886700" cy="2485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트레이닝 시작</a:t>
            </a:r>
            <a:endParaRPr lang="en-US" altLang="ko-KR" sz="1400" dirty="0"/>
          </a:p>
          <a:p>
            <a:pPr marL="0" indent="0">
              <a:buNone/>
            </a:pPr>
            <a:r>
              <a:rPr lang="ko-KR" altLang="en-US" sz="1200" dirty="0"/>
              <a:t>일정 </a:t>
            </a:r>
            <a:r>
              <a:rPr lang="en-US" altLang="ko-KR" sz="1200" dirty="0"/>
              <a:t>epoch</a:t>
            </a:r>
            <a:r>
              <a:rPr lang="ko-KR" altLang="en-US" sz="1200" dirty="0"/>
              <a:t>마다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1200" dirty="0"/>
              <a:t>Validation error/Test </a:t>
            </a:r>
          </a:p>
          <a:p>
            <a:pPr marL="0" indent="0">
              <a:buNone/>
            </a:pPr>
            <a:r>
              <a:rPr lang="ko-KR" altLang="en-US" sz="1200" dirty="0"/>
              <a:t>결과 뽑아낸다</a:t>
            </a:r>
            <a:r>
              <a:rPr lang="en-US" altLang="ko-KR" sz="12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2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9D4519-745E-46F8-B68C-FB1F8A80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6942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FC29F-E6F1-4BF5-AD3B-4DA8C169C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Stereo Matching(advanced)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0A9CB-1F43-4906-B220-FEBAB138B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Disparity map</a:t>
            </a:r>
            <a:r>
              <a:rPr lang="ko-KR" altLang="en-US" sz="1600" dirty="0"/>
              <a:t>에서 안 채워진 곳이 존재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disp</a:t>
            </a:r>
            <a:r>
              <a:rPr lang="en-US" altLang="ko-KR" sz="1600" dirty="0"/>
              <a:t> &lt;0</a:t>
            </a:r>
          </a:p>
          <a:p>
            <a:pPr lvl="1"/>
            <a:r>
              <a:rPr lang="en-US" altLang="ko-KR" sz="1400" dirty="0"/>
              <a:t>Occlusion</a:t>
            </a:r>
            <a:r>
              <a:rPr lang="ko-KR" altLang="en-US" sz="1400" dirty="0"/>
              <a:t> 있는 곳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disp</a:t>
            </a:r>
            <a:r>
              <a:rPr lang="en-US" altLang="ko-KR" sz="1400" dirty="0"/>
              <a:t>&lt;0)</a:t>
            </a:r>
            <a:r>
              <a:rPr lang="ko-KR" altLang="en-US" sz="1400" dirty="0"/>
              <a:t>은 </a:t>
            </a:r>
            <a:r>
              <a:rPr lang="en-US" altLang="ko-KR" sz="1400" dirty="0"/>
              <a:t>update </a:t>
            </a:r>
            <a:r>
              <a:rPr lang="ko-KR" altLang="en-US" sz="1400" dirty="0"/>
              <a:t>하지 않도록 하는 </a:t>
            </a:r>
            <a:r>
              <a:rPr lang="en-US" altLang="ko-KR" sz="1400" dirty="0"/>
              <a:t>loss function </a:t>
            </a:r>
            <a:r>
              <a:rPr lang="ko-KR" altLang="en-US" sz="1400" dirty="0"/>
              <a:t>정의</a:t>
            </a:r>
          </a:p>
        </p:txBody>
      </p:sp>
      <p:pic>
        <p:nvPicPr>
          <p:cNvPr id="5122" name="Picture 2" descr="occlusion stereoì ëí ì´ë¯¸ì§ ê²ìê²°ê³¼">
            <a:extLst>
              <a:ext uri="{FF2B5EF4-FFF2-40B4-BE49-F238E27FC236}">
                <a16:creationId xmlns:a16="http://schemas.microsoft.com/office/drawing/2014/main" id="{D844E35D-DB61-4847-A53B-03ABDC29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617" y="4191514"/>
            <a:ext cx="2818568" cy="238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55F34F-E8EE-4B73-BBE4-9C59D6F0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91" y="4281709"/>
            <a:ext cx="3177473" cy="2211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70D28C-A0F4-40DA-A618-3389299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57" y="2579941"/>
            <a:ext cx="6518793" cy="8586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44FF24-AAFF-4A7F-BECD-D1DF10357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857" y="3437527"/>
            <a:ext cx="4591193" cy="438091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8C65CC-B668-40B0-A0C7-2A2ACFCC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219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v2dì ëí ì´ë¯¸ì§ ê²ìê²°ê³¼">
            <a:extLst>
              <a:ext uri="{FF2B5EF4-FFF2-40B4-BE49-F238E27FC236}">
                <a16:creationId xmlns:a16="http://schemas.microsoft.com/office/drawing/2014/main" id="{5184AE4E-E18E-4FBD-AF7D-E802A8F155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t="4521" r="15153" b="4303"/>
          <a:stretch/>
        </p:blipFill>
        <p:spPr bwMode="auto">
          <a:xfrm>
            <a:off x="64712" y="3328325"/>
            <a:ext cx="4106367" cy="271960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231135" y="1543235"/>
            <a:ext cx="7506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중요 레이어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b="1" dirty="0"/>
              <a:t>Conv2D</a:t>
            </a:r>
            <a:r>
              <a:rPr lang="en-US" altLang="ko-KR" dirty="0"/>
              <a:t>(filters, </a:t>
            </a:r>
            <a:r>
              <a:rPr lang="en-US" altLang="ko-KR" dirty="0" err="1"/>
              <a:t>kernel_size</a:t>
            </a:r>
            <a:r>
              <a:rPr lang="en-US" altLang="ko-KR" dirty="0"/>
              <a:t>, strides=(1, 1), padding='valid', </a:t>
            </a:r>
            <a:r>
              <a:rPr lang="en-US" altLang="ko-KR" dirty="0" err="1"/>
              <a:t>dilation_rate</a:t>
            </a:r>
            <a:r>
              <a:rPr lang="en-US" altLang="ko-KR" dirty="0"/>
              <a:t>=(1, 1), activation=</a:t>
            </a:r>
            <a:r>
              <a:rPr lang="en-US" altLang="ko-KR" b="1" dirty="0"/>
              <a:t>None</a:t>
            </a:r>
            <a:r>
              <a:rPr lang="en-US" altLang="ko-KR" dirty="0"/>
              <a:t>)</a:t>
            </a:r>
            <a:endParaRPr lang="ko-KR" altLang="en-US" sz="1600" dirty="0"/>
          </a:p>
          <a:p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4E665C-9AF0-4EAC-8726-503D4204A3CE}"/>
              </a:ext>
            </a:extLst>
          </p:cNvPr>
          <p:cNvSpPr/>
          <p:nvPr/>
        </p:nvSpPr>
        <p:spPr>
          <a:xfrm>
            <a:off x="642481" y="2141242"/>
            <a:ext cx="3961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E0F00"/>
                </a:solidFill>
                <a:latin typeface="Consolas" panose="020B0609020204030204" pitchFamily="49" charset="0"/>
              </a:rPr>
              <a:t>Input: (samples, rows, cols, channels)</a:t>
            </a:r>
          </a:p>
          <a:p>
            <a:endParaRPr lang="ko-KR" altLang="en-US" sz="1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47C3008-4B88-4062-8366-5C49C53CE9C9}"/>
              </a:ext>
            </a:extLst>
          </p:cNvPr>
          <p:cNvSpPr/>
          <p:nvPr/>
        </p:nvSpPr>
        <p:spPr>
          <a:xfrm>
            <a:off x="642481" y="2585371"/>
            <a:ext cx="60303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9E0F00"/>
                </a:solidFill>
                <a:latin typeface="Consolas" panose="020B0609020204030204" pitchFamily="49" charset="0"/>
              </a:rPr>
              <a:t>Output: (samples, </a:t>
            </a:r>
            <a:r>
              <a:rPr lang="en-US" altLang="ko-KR" sz="1400" dirty="0" err="1">
                <a:solidFill>
                  <a:srgbClr val="9E0F00"/>
                </a:solidFill>
                <a:latin typeface="Consolas" panose="020B0609020204030204" pitchFamily="49" charset="0"/>
              </a:rPr>
              <a:t>new_rows</a:t>
            </a:r>
            <a:r>
              <a:rPr lang="en-US" altLang="ko-KR" sz="1400" dirty="0">
                <a:solidFill>
                  <a:srgbClr val="9E0F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E0F00"/>
                </a:solidFill>
                <a:latin typeface="Consolas" panose="020B0609020204030204" pitchFamily="49" charset="0"/>
              </a:rPr>
              <a:t>new_cols</a:t>
            </a:r>
            <a:r>
              <a:rPr lang="en-US" altLang="ko-KR" sz="1400" dirty="0">
                <a:solidFill>
                  <a:srgbClr val="9E0F00"/>
                </a:solidFill>
                <a:latin typeface="Consolas" panose="020B0609020204030204" pitchFamily="49" charset="0"/>
              </a:rPr>
              <a:t>, filters)</a:t>
            </a:r>
            <a:endParaRPr lang="ko-KR" altLang="en-US" sz="14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421210-4D7F-421E-B904-1D173C0F4673}"/>
              </a:ext>
            </a:extLst>
          </p:cNvPr>
          <p:cNvCxnSpPr/>
          <p:nvPr/>
        </p:nvCxnSpPr>
        <p:spPr>
          <a:xfrm>
            <a:off x="2301875" y="2418241"/>
            <a:ext cx="0" cy="246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99E47269-A63F-4070-A664-87BACB29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1028" name="Picture 4" descr="vggì ëí ì´ë¯¸ì§ ê²ìê²°ê³¼">
            <a:extLst>
              <a:ext uri="{FF2B5EF4-FFF2-40B4-BE49-F238E27FC236}">
                <a16:creationId xmlns:a16="http://schemas.microsoft.com/office/drawing/2014/main" id="{79D962CA-C1C7-4BC3-94E9-A28896D08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23834" y="1901116"/>
            <a:ext cx="4076652" cy="113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nist networkì ëí ì´ë¯¸ì§ ê²ìê²°ê³¼">
            <a:extLst>
              <a:ext uri="{FF2B5EF4-FFF2-40B4-BE49-F238E27FC236}">
                <a16:creationId xmlns:a16="http://schemas.microsoft.com/office/drawing/2014/main" id="{F3EA2DE4-48FF-4E9E-9F12-F3D66A5D4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905" y="4952886"/>
            <a:ext cx="4771770" cy="160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ACD80B-FBCF-4B07-9C87-C93044A59E1C}"/>
              </a:ext>
            </a:extLst>
          </p:cNvPr>
          <p:cNvSpPr txBox="1"/>
          <p:nvPr/>
        </p:nvSpPr>
        <p:spPr>
          <a:xfrm>
            <a:off x="6112557" y="4250014"/>
            <a:ext cx="144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VGG network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94D59B-D242-4AD1-AC4C-D305963E93AD}"/>
              </a:ext>
            </a:extLst>
          </p:cNvPr>
          <p:cNvSpPr txBox="1"/>
          <p:nvPr/>
        </p:nvSpPr>
        <p:spPr>
          <a:xfrm>
            <a:off x="5926662" y="6481201"/>
            <a:ext cx="164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MNIST network</a:t>
            </a:r>
            <a:endParaRPr lang="ko-KR" altLang="en-US" dirty="0"/>
          </a:p>
        </p:txBody>
      </p:sp>
      <p:pic>
        <p:nvPicPr>
          <p:cNvPr id="1032" name="Picture 8" descr="vgg networkì ëí ì´ë¯¸ì§ ê²ìê²°ê³¼">
            <a:extLst>
              <a:ext uri="{FF2B5EF4-FFF2-40B4-BE49-F238E27FC236}">
                <a16:creationId xmlns:a16="http://schemas.microsoft.com/office/drawing/2014/main" id="{0247B34A-2915-4F0C-815C-9AE6D517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049" y="2978985"/>
            <a:ext cx="3200391" cy="17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DC6FD4C-E227-4286-AEC7-36BE17F6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3998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188179" cy="1325563"/>
          </a:xfrm>
        </p:spPr>
        <p:txBody>
          <a:bodyPr/>
          <a:lstStyle/>
          <a:p>
            <a:r>
              <a:rPr lang="en-US" altLang="ko-KR" dirty="0"/>
              <a:t>Stereo Matching(advanced)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03375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Augmentation</a:t>
            </a:r>
          </a:p>
          <a:p>
            <a:pPr lvl="1"/>
            <a:r>
              <a:rPr lang="en-US" altLang="ko-KR" sz="1600" dirty="0"/>
              <a:t>color</a:t>
            </a:r>
          </a:p>
          <a:p>
            <a:pPr lvl="1"/>
            <a:r>
              <a:rPr lang="ko-KR" altLang="en-US" sz="1600" dirty="0" err="1"/>
              <a:t>랜덤크롭</a:t>
            </a:r>
            <a:endParaRPr lang="en-US" altLang="ko-KR" sz="1600" dirty="0"/>
          </a:p>
          <a:p>
            <a:pPr lvl="1"/>
            <a:r>
              <a:rPr lang="en-US" altLang="ko-KR" sz="1600" dirty="0"/>
              <a:t>Up-down flip</a:t>
            </a:r>
          </a:p>
          <a:p>
            <a:pPr lvl="1"/>
            <a:r>
              <a:rPr lang="en-US" altLang="ko-KR" sz="1600" dirty="0"/>
              <a:t>Left-right flip</a:t>
            </a:r>
            <a:endParaRPr lang="en-US" altLang="ko-KR" sz="1600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 descr="stereo matching cost functionsì ëí ì´ë¯¸ì§ ê²ìê²°ê³¼">
            <a:extLst>
              <a:ext uri="{FF2B5EF4-FFF2-40B4-BE49-F238E27FC236}">
                <a16:creationId xmlns:a16="http://schemas.microsoft.com/office/drawing/2014/main" id="{E138CA52-5764-4697-9EB8-E54E5FDE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12" y="4001975"/>
            <a:ext cx="3502639" cy="227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tereo matching cost functionsì ëí ì´ë¯¸ì§ ê²ìê²°ê³¼">
            <a:extLst>
              <a:ext uri="{FF2B5EF4-FFF2-40B4-BE49-F238E27FC236}">
                <a16:creationId xmlns:a16="http://schemas.microsoft.com/office/drawing/2014/main" id="{BB067D6D-EF69-4E6F-91E1-50C6F2C91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48"/>
          <a:stretch/>
        </p:blipFill>
        <p:spPr bwMode="auto">
          <a:xfrm flipV="1">
            <a:off x="5214084" y="3793400"/>
            <a:ext cx="3417139" cy="139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gammaì ëí ì´ë¯¸ì§ ê²ìê²°ê³¼">
            <a:extLst>
              <a:ext uri="{FF2B5EF4-FFF2-40B4-BE49-F238E27FC236}">
                <a16:creationId xmlns:a16="http://schemas.microsoft.com/office/drawing/2014/main" id="{111CBC3B-AC9E-4E63-A4F5-2CE201E3F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433" y="1446024"/>
            <a:ext cx="2924890" cy="198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EDEC74-83E5-464E-AD1A-6A222A28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40</a:t>
            </a:fld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8C4230-00C8-4298-AB51-C8E27352A734}"/>
              </a:ext>
            </a:extLst>
          </p:cNvPr>
          <p:cNvSpPr/>
          <p:nvPr/>
        </p:nvSpPr>
        <p:spPr>
          <a:xfrm>
            <a:off x="3311692" y="5948849"/>
            <a:ext cx="58748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Zbontar</a:t>
            </a:r>
            <a:r>
              <a:rPr lang="en-US" altLang="ko-KR" sz="1400" dirty="0">
                <a:latin typeface="Adobe Arabic" panose="02040503050201020203" pitchFamily="18" charset="-78"/>
                <a:cs typeface="Adobe Arabic" panose="02040503050201020203" pitchFamily="18" charset="-78"/>
              </a:rPr>
              <a:t>, Jure, and Yann </a:t>
            </a:r>
            <a:r>
              <a:rPr lang="en-US" altLang="ko-KR" sz="1400" dirty="0" err="1">
                <a:latin typeface="Adobe Arabic" panose="02040503050201020203" pitchFamily="18" charset="-78"/>
                <a:cs typeface="Adobe Arabic" panose="02040503050201020203" pitchFamily="18" charset="-78"/>
              </a:rPr>
              <a:t>LeCun</a:t>
            </a:r>
            <a:r>
              <a:rPr lang="en-US" altLang="ko-KR" sz="1400" dirty="0">
                <a:latin typeface="Adobe Arabic" panose="02040503050201020203" pitchFamily="18" charset="-78"/>
                <a:cs typeface="Adobe Arabic" panose="02040503050201020203" pitchFamily="18" charset="-78"/>
              </a:rPr>
              <a:t>. "Stereo matching by training a convolutional neural network to compare image patches." Journal of Machine Learning Research 17.1-32 (2016): 2.</a:t>
            </a:r>
            <a:endParaRPr lang="ko-KR" altLang="en-US" sz="1400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4066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4" descr="대지, 실내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AE0EC324-7055-41A7-B455-E70DC90B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0" y="2408405"/>
            <a:ext cx="2944534" cy="125372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6E7122-80D7-464F-9A50-90AE2DD4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</a:t>
            </a:r>
            <a:endParaRPr lang="ko-KR" altLang="en-US" dirty="0"/>
          </a:p>
        </p:txBody>
      </p:sp>
      <p:pic>
        <p:nvPicPr>
          <p:cNvPr id="5" name="내용 개체 틀 4" descr="대지, 실내, 사람이(가) 표시된 사진&#10;&#10;매우 높은 신뢰도로 생성된 설명">
            <a:extLst>
              <a:ext uri="{FF2B5EF4-FFF2-40B4-BE49-F238E27FC236}">
                <a16:creationId xmlns:a16="http://schemas.microsoft.com/office/drawing/2014/main" id="{F16349CF-1C5A-4087-B015-CED91FFF0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0400" y="3077750"/>
            <a:ext cx="2944534" cy="1253728"/>
          </a:xfrm>
        </p:spPr>
      </p:pic>
      <p:pic>
        <p:nvPicPr>
          <p:cNvPr id="7" name="그림 6" descr="대지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43B7E005-0191-4781-A439-D1C285D9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18" y="3770878"/>
            <a:ext cx="2944534" cy="1253728"/>
          </a:xfrm>
          <a:prstGeom prst="rect">
            <a:avLst/>
          </a:prstGeom>
        </p:spPr>
      </p:pic>
      <p:pic>
        <p:nvPicPr>
          <p:cNvPr id="9" name="그림 8" descr="실내, 사람, 대지, 여자이(가) 표시된 사진&#10;&#10;높은 신뢰도로 생성된 설명">
            <a:extLst>
              <a:ext uri="{FF2B5EF4-FFF2-40B4-BE49-F238E27FC236}">
                <a16:creationId xmlns:a16="http://schemas.microsoft.com/office/drawing/2014/main" id="{0A3C1BFA-25A8-4FF6-AE28-F644CB670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262" y="4532678"/>
            <a:ext cx="2944534" cy="125372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93C2A7-C09D-4786-A3D2-EBFBDE48C8D3}"/>
              </a:ext>
            </a:extLst>
          </p:cNvPr>
          <p:cNvCxnSpPr>
            <a:cxnSpLocks/>
          </p:cNvCxnSpPr>
          <p:nvPr/>
        </p:nvCxnSpPr>
        <p:spPr>
          <a:xfrm>
            <a:off x="175584" y="2789864"/>
            <a:ext cx="1170944" cy="3678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1A167884-5A08-4006-A5C9-71AFAE4C7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304" y="3072000"/>
            <a:ext cx="2944534" cy="125372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7FC676-FE10-414D-99B4-3D33E5F2D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556" y="3799464"/>
            <a:ext cx="2944534" cy="125372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A9CA2E-134E-4EDC-B4F1-A347A29B8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808" y="4548768"/>
            <a:ext cx="2944534" cy="1253728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90D5B6-ECCD-48C2-A3AC-654442E2BA9C}"/>
              </a:ext>
            </a:extLst>
          </p:cNvPr>
          <p:cNvSpPr txBox="1">
            <a:spLocks/>
          </p:cNvSpPr>
          <p:nvPr/>
        </p:nvSpPr>
        <p:spPr>
          <a:xfrm>
            <a:off x="628650" y="1715277"/>
            <a:ext cx="7886700" cy="1271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Input: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 이전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현재 프레임 이미지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(MxNx3), (MxNx3)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800" dirty="0"/>
              <a:t>Output: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각 픽셀에서의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 x, y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축 이동거리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(MxNx2)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FFEA8-2447-44E1-84B1-1399E120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41</a:t>
            </a:fld>
            <a:endParaRPr kumimoji="1"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F95D49-5F9A-4B2B-A70D-65D6C2E6A16E}"/>
              </a:ext>
            </a:extLst>
          </p:cNvPr>
          <p:cNvSpPr txBox="1"/>
          <p:nvPr/>
        </p:nvSpPr>
        <p:spPr>
          <a:xfrm>
            <a:off x="645970" y="3208579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t-1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4A9C33-B6F5-4FBD-BE67-5EF420CFA7C4}"/>
              </a:ext>
            </a:extLst>
          </p:cNvPr>
          <p:cNvSpPr txBox="1"/>
          <p:nvPr/>
        </p:nvSpPr>
        <p:spPr>
          <a:xfrm>
            <a:off x="1082433" y="3956396"/>
            <a:ext cx="35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3246A4-96F1-439A-9680-33DD0B5A0325}"/>
              </a:ext>
            </a:extLst>
          </p:cNvPr>
          <p:cNvSpPr txBox="1"/>
          <p:nvPr/>
        </p:nvSpPr>
        <p:spPr>
          <a:xfrm>
            <a:off x="1180069" y="4629307"/>
            <a:ext cx="60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t+1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96DD36-6F27-4814-87B0-352333F1877A}"/>
              </a:ext>
            </a:extLst>
          </p:cNvPr>
          <p:cNvSpPr txBox="1"/>
          <p:nvPr/>
        </p:nvSpPr>
        <p:spPr>
          <a:xfrm>
            <a:off x="1458097" y="5417074"/>
            <a:ext cx="60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t+2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0A13F3-9433-448C-978F-588F89AC6EB7}"/>
              </a:ext>
            </a:extLst>
          </p:cNvPr>
          <p:cNvSpPr txBox="1"/>
          <p:nvPr/>
        </p:nvSpPr>
        <p:spPr>
          <a:xfrm>
            <a:off x="7650868" y="3318612"/>
            <a:ext cx="354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CE926-2FDB-4519-BEBD-1F5D6C204785}"/>
              </a:ext>
            </a:extLst>
          </p:cNvPr>
          <p:cNvSpPr txBox="1"/>
          <p:nvPr/>
        </p:nvSpPr>
        <p:spPr>
          <a:xfrm>
            <a:off x="7948634" y="4121933"/>
            <a:ext cx="60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t+1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7F4DE-1DCA-40FC-9A62-89B27438E6D4}"/>
              </a:ext>
            </a:extLst>
          </p:cNvPr>
          <p:cNvSpPr txBox="1"/>
          <p:nvPr/>
        </p:nvSpPr>
        <p:spPr>
          <a:xfrm>
            <a:off x="8336302" y="5007391"/>
            <a:ext cx="601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t+2</a:t>
            </a:r>
            <a:endParaRPr lang="ko-KR" altLang="en-US" dirty="0"/>
          </a:p>
        </p:txBody>
      </p:sp>
      <p:sp>
        <p:nvSpPr>
          <p:cNvPr id="8" name="화살표: 왼쪽/오른쪽/위쪽 7">
            <a:extLst>
              <a:ext uri="{FF2B5EF4-FFF2-40B4-BE49-F238E27FC236}">
                <a16:creationId xmlns:a16="http://schemas.microsoft.com/office/drawing/2014/main" id="{00D01039-C29C-4BAA-8538-593BF60336ED}"/>
              </a:ext>
            </a:extLst>
          </p:cNvPr>
          <p:cNvSpPr/>
          <p:nvPr/>
        </p:nvSpPr>
        <p:spPr>
          <a:xfrm rot="5400000">
            <a:off x="3795091" y="2598765"/>
            <a:ext cx="1038466" cy="1107980"/>
          </a:xfrm>
          <a:prstGeom prst="leftRightUpArrow">
            <a:avLst>
              <a:gd name="adj1" fmla="val 10063"/>
              <a:gd name="adj2" fmla="val 166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왼쪽/오른쪽/위쪽 22">
            <a:extLst>
              <a:ext uri="{FF2B5EF4-FFF2-40B4-BE49-F238E27FC236}">
                <a16:creationId xmlns:a16="http://schemas.microsoft.com/office/drawing/2014/main" id="{922B3353-9F71-499F-BA7E-01F00F7FB216}"/>
              </a:ext>
            </a:extLst>
          </p:cNvPr>
          <p:cNvSpPr/>
          <p:nvPr/>
        </p:nvSpPr>
        <p:spPr>
          <a:xfrm rot="5400000">
            <a:off x="4107391" y="3442816"/>
            <a:ext cx="1038466" cy="1107980"/>
          </a:xfrm>
          <a:prstGeom prst="leftRightUpArrow">
            <a:avLst>
              <a:gd name="adj1" fmla="val 10063"/>
              <a:gd name="adj2" fmla="val 166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왼쪽/오른쪽/위쪽 23">
            <a:extLst>
              <a:ext uri="{FF2B5EF4-FFF2-40B4-BE49-F238E27FC236}">
                <a16:creationId xmlns:a16="http://schemas.microsoft.com/office/drawing/2014/main" id="{E3838545-D99A-403D-967E-6192D752B496}"/>
              </a:ext>
            </a:extLst>
          </p:cNvPr>
          <p:cNvSpPr/>
          <p:nvPr/>
        </p:nvSpPr>
        <p:spPr>
          <a:xfrm rot="5400000">
            <a:off x="4352968" y="4343851"/>
            <a:ext cx="1038466" cy="1107980"/>
          </a:xfrm>
          <a:prstGeom prst="leftRightUpArrow">
            <a:avLst>
              <a:gd name="adj1" fmla="val 10063"/>
              <a:gd name="adj2" fmla="val 166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757628-E50E-4B7F-8049-5334BBA724DC}"/>
              </a:ext>
            </a:extLst>
          </p:cNvPr>
          <p:cNvSpPr txBox="1"/>
          <p:nvPr/>
        </p:nvSpPr>
        <p:spPr>
          <a:xfrm rot="20582439">
            <a:off x="353020" y="4469630"/>
            <a:ext cx="354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8014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E7122-80D7-464F-9A50-90AE2DD4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flow_ex2</a:t>
            </a:r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90D5B6-ECCD-48C2-A3AC-654442E2BA9C}"/>
              </a:ext>
            </a:extLst>
          </p:cNvPr>
          <p:cNvSpPr txBox="1">
            <a:spLocks/>
          </p:cNvSpPr>
          <p:nvPr/>
        </p:nvSpPr>
        <p:spPr>
          <a:xfrm>
            <a:off x="628650" y="1648242"/>
            <a:ext cx="7886700" cy="204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Input: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 이전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현재 프레임 이미지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(MxNx3), (MxNx3)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800" dirty="0"/>
              <a:t>Output: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각 픽셀에서의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 x, y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축 이동거리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(MxNx2)</a:t>
            </a:r>
          </a:p>
          <a:p>
            <a:pPr lvl="1"/>
            <a:r>
              <a:rPr lang="ko-KR" altLang="en-US" sz="1400" dirty="0"/>
              <a:t>각 픽셀이 가로세로로 모두 이동하므로 최대 이동거리 커버하도록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receptive field </a:t>
            </a:r>
            <a:r>
              <a:rPr lang="ko-KR" altLang="en-US" sz="1400" dirty="0"/>
              <a:t>만들어줘야 함</a:t>
            </a:r>
            <a:r>
              <a:rPr lang="en-US" altLang="ko-KR" sz="1400" dirty="0"/>
              <a:t>(3x3, 5x5 </a:t>
            </a:r>
            <a:r>
              <a:rPr lang="ko-KR" altLang="en-US" sz="1400" dirty="0"/>
              <a:t>등의 형태로 </a:t>
            </a:r>
            <a:r>
              <a:rPr lang="en-US" altLang="ko-KR" sz="1400" dirty="0"/>
              <a:t>) &lt; 15px</a:t>
            </a:r>
          </a:p>
          <a:p>
            <a:pPr lvl="1"/>
            <a:r>
              <a:rPr lang="ko-KR" altLang="en-US" sz="1400" dirty="0"/>
              <a:t>네트워크 구조는 </a:t>
            </a:r>
            <a:r>
              <a:rPr lang="en-US" altLang="ko-KR" sz="1400" dirty="0"/>
              <a:t>Stereo network</a:t>
            </a:r>
            <a:r>
              <a:rPr lang="ko-KR" altLang="en-US" sz="1400" dirty="0"/>
              <a:t> 와 같은 형태로 만든다</a:t>
            </a:r>
            <a:r>
              <a:rPr lang="en-US" altLang="ko-KR" sz="1400" dirty="0"/>
              <a:t>. (Output</a:t>
            </a:r>
            <a:r>
              <a:rPr lang="ko-KR" altLang="en-US" sz="1400" dirty="0"/>
              <a:t> </a:t>
            </a:r>
            <a:r>
              <a:rPr lang="en-US" altLang="ko-KR" sz="1400" dirty="0"/>
              <a:t>shape</a:t>
            </a:r>
            <a:r>
              <a:rPr lang="ko-KR" altLang="en-US" sz="1400" dirty="0"/>
              <a:t>만 약간 바꾸면 됨</a:t>
            </a:r>
            <a:r>
              <a:rPr lang="en-US" altLang="ko-KR" sz="1400" dirty="0"/>
              <a:t>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E4DB31-FDF7-450B-BD88-F894CE024EBC}"/>
              </a:ext>
            </a:extLst>
          </p:cNvPr>
          <p:cNvCxnSpPr>
            <a:cxnSpLocks/>
          </p:cNvCxnSpPr>
          <p:nvPr/>
        </p:nvCxnSpPr>
        <p:spPr>
          <a:xfrm>
            <a:off x="1046828" y="4554845"/>
            <a:ext cx="24644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EF7529B-5803-463E-8043-837389EF909E}"/>
              </a:ext>
            </a:extLst>
          </p:cNvPr>
          <p:cNvSpPr/>
          <p:nvPr/>
        </p:nvSpPr>
        <p:spPr>
          <a:xfrm>
            <a:off x="1459843" y="358343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C43853E-7AF8-4C20-9CA6-A3133A406982}"/>
              </a:ext>
            </a:extLst>
          </p:cNvPr>
          <p:cNvSpPr/>
          <p:nvPr/>
        </p:nvSpPr>
        <p:spPr>
          <a:xfrm>
            <a:off x="1839512" y="358343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37A0F9-6867-4008-9757-659A472023EC}"/>
              </a:ext>
            </a:extLst>
          </p:cNvPr>
          <p:cNvSpPr/>
          <p:nvPr/>
        </p:nvSpPr>
        <p:spPr>
          <a:xfrm>
            <a:off x="2201012" y="358343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851BFF9-E8E7-431E-8B5A-5C5AA8FB03B1}"/>
              </a:ext>
            </a:extLst>
          </p:cNvPr>
          <p:cNvSpPr/>
          <p:nvPr/>
        </p:nvSpPr>
        <p:spPr>
          <a:xfrm>
            <a:off x="3005012" y="358343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CONV+RELU</a:t>
            </a:r>
            <a:endParaRPr lang="ko-KR" altLang="en-US" sz="11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7B08F2B-1CEE-48BD-BAFB-9ED64F504CD4}"/>
              </a:ext>
            </a:extLst>
          </p:cNvPr>
          <p:cNvSpPr/>
          <p:nvPr/>
        </p:nvSpPr>
        <p:spPr>
          <a:xfrm>
            <a:off x="2587295" y="41627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A085D678-E3D2-41E4-915A-CE15FDEFF979}"/>
              </a:ext>
            </a:extLst>
          </p:cNvPr>
          <p:cNvSpPr/>
          <p:nvPr/>
        </p:nvSpPr>
        <p:spPr>
          <a:xfrm>
            <a:off x="2722007" y="41627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FDF4A8A-7471-4B65-B924-3B7ECFF96DF6}"/>
              </a:ext>
            </a:extLst>
          </p:cNvPr>
          <p:cNvSpPr/>
          <p:nvPr/>
        </p:nvSpPr>
        <p:spPr>
          <a:xfrm>
            <a:off x="2856719" y="4162737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CB261A-E101-4474-B254-BA95D6F7D2D9}"/>
              </a:ext>
            </a:extLst>
          </p:cNvPr>
          <p:cNvSpPr/>
          <p:nvPr/>
        </p:nvSpPr>
        <p:spPr>
          <a:xfrm>
            <a:off x="4339268" y="3420616"/>
            <a:ext cx="1868585" cy="1689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CE8D0E-FE1C-4F03-B4F5-88DC4837293E}"/>
              </a:ext>
            </a:extLst>
          </p:cNvPr>
          <p:cNvSpPr/>
          <p:nvPr/>
        </p:nvSpPr>
        <p:spPr>
          <a:xfrm>
            <a:off x="4572000" y="4139461"/>
            <a:ext cx="1402040" cy="2516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Receptive</a:t>
            </a:r>
            <a:r>
              <a:rPr lang="ko-KR" altLang="en-US" sz="1600" dirty="0"/>
              <a:t> </a:t>
            </a:r>
            <a:r>
              <a:rPr lang="en-US" altLang="ko-KR" sz="1600" dirty="0"/>
              <a:t>field</a:t>
            </a:r>
            <a:endParaRPr lang="ko-KR" altLang="en-US" sz="16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CFE5EA2-D856-46D5-B74A-09717A2C28CB}"/>
              </a:ext>
            </a:extLst>
          </p:cNvPr>
          <p:cNvSpPr/>
          <p:nvPr/>
        </p:nvSpPr>
        <p:spPr>
          <a:xfrm>
            <a:off x="6498490" y="3420616"/>
            <a:ext cx="1868585" cy="1689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B22DF8-D229-4ED3-B5AD-74E70F3D6133}"/>
              </a:ext>
            </a:extLst>
          </p:cNvPr>
          <p:cNvSpPr/>
          <p:nvPr/>
        </p:nvSpPr>
        <p:spPr>
          <a:xfrm>
            <a:off x="6859990" y="3885887"/>
            <a:ext cx="995358" cy="8287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Receptive</a:t>
            </a:r>
            <a:r>
              <a:rPr lang="ko-KR" altLang="en-US" sz="1600" dirty="0"/>
              <a:t> </a:t>
            </a:r>
            <a:r>
              <a:rPr lang="en-US" altLang="ko-KR" sz="1600" dirty="0"/>
              <a:t>field</a:t>
            </a:r>
            <a:endParaRPr lang="ko-KR" altLang="en-US" sz="1600" dirty="0"/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13E8AADA-BD03-49BA-8CB8-C3D38A6BF5C3}"/>
              </a:ext>
            </a:extLst>
          </p:cNvPr>
          <p:cNvSpPr txBox="1">
            <a:spLocks/>
          </p:cNvSpPr>
          <p:nvPr/>
        </p:nvSpPr>
        <p:spPr>
          <a:xfrm>
            <a:off x="4887306" y="5205276"/>
            <a:ext cx="1219286" cy="391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Stereo</a:t>
            </a:r>
            <a:endParaRPr lang="en-US" altLang="ko-KR" sz="1600" dirty="0"/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888D4291-8CA5-4248-92A6-3F220B6F0ACF}"/>
              </a:ext>
            </a:extLst>
          </p:cNvPr>
          <p:cNvSpPr txBox="1">
            <a:spLocks/>
          </p:cNvSpPr>
          <p:nvPr/>
        </p:nvSpPr>
        <p:spPr>
          <a:xfrm>
            <a:off x="6714421" y="5205276"/>
            <a:ext cx="1436722" cy="391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Optical flow</a:t>
            </a:r>
            <a:endParaRPr lang="en-US" altLang="ko-KR" sz="16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D64F12-35E8-40E7-8927-5DB2C3E06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42</a:t>
            </a:fld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C6D3CD-7B16-4267-B5AB-5A3759FD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087" y="5401258"/>
            <a:ext cx="4341564" cy="13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7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E7122-80D7-464F-9A50-90AE2DD4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flow_ex3</a:t>
            </a:r>
            <a:endParaRPr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0590D5B6-ECCD-48C2-A3AC-654442E2BA9C}"/>
              </a:ext>
            </a:extLst>
          </p:cNvPr>
          <p:cNvSpPr txBox="1">
            <a:spLocks/>
          </p:cNvSpPr>
          <p:nvPr/>
        </p:nvSpPr>
        <p:spPr>
          <a:xfrm>
            <a:off x="628650" y="1648242"/>
            <a:ext cx="7886700" cy="2044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Input: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 이전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현재 프레임 이미지 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(MxNx3), (MxNx3)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endParaRPr lang="en-US" altLang="ko-KR" sz="18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1800" dirty="0"/>
              <a:t>Output: 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각 픽셀에서의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 x, y</a:t>
            </a:r>
            <a:r>
              <a:rPr lang="ko-KR" altLang="en-US" sz="1800" dirty="0">
                <a:solidFill>
                  <a:schemeClr val="accent1">
                    <a:lumMod val="50000"/>
                  </a:schemeClr>
                </a:solidFill>
              </a:rPr>
              <a:t>축 이동거리</a:t>
            </a:r>
            <a:r>
              <a:rPr lang="en-US" altLang="ko-KR" sz="1800" dirty="0">
                <a:solidFill>
                  <a:schemeClr val="accent1">
                    <a:lumMod val="50000"/>
                  </a:schemeClr>
                </a:solidFill>
              </a:rPr>
              <a:t>(MxNx2)</a:t>
            </a:r>
          </a:p>
          <a:p>
            <a:pPr lvl="1"/>
            <a:r>
              <a:rPr lang="ko-KR" altLang="en-US" sz="1400" dirty="0"/>
              <a:t>각 픽셀이 가로세로로 모두 이동하므로 최대 이동거리 커버하도록</a:t>
            </a:r>
            <a:endParaRPr lang="en-US" altLang="ko-KR" sz="1400" dirty="0"/>
          </a:p>
          <a:p>
            <a:pPr marL="457200" lvl="1" indent="0">
              <a:buNone/>
            </a:pPr>
            <a:r>
              <a:rPr lang="en-US" altLang="ko-KR" sz="1400" dirty="0"/>
              <a:t>receptive field </a:t>
            </a:r>
            <a:r>
              <a:rPr lang="ko-KR" altLang="en-US" sz="1400" dirty="0"/>
              <a:t>만들어줘야 함</a:t>
            </a:r>
            <a:r>
              <a:rPr lang="en-US" altLang="ko-KR" sz="1400" dirty="0"/>
              <a:t>(3x3, 5x5 </a:t>
            </a:r>
            <a:r>
              <a:rPr lang="ko-KR" altLang="en-US" sz="1400" dirty="0"/>
              <a:t>등의 형태로 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sz="1400" dirty="0"/>
              <a:t>Residual network </a:t>
            </a:r>
            <a:r>
              <a:rPr lang="ko-KR" altLang="en-US" sz="1400" dirty="0"/>
              <a:t>활용한다</a:t>
            </a:r>
            <a:r>
              <a:rPr lang="en-US" altLang="ko-KR" sz="1400" dirty="0"/>
              <a:t>.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90F2C6-99A3-4DA0-84ED-CB62A904EAB4}"/>
              </a:ext>
            </a:extLst>
          </p:cNvPr>
          <p:cNvSpPr/>
          <p:nvPr/>
        </p:nvSpPr>
        <p:spPr>
          <a:xfrm>
            <a:off x="849362" y="5509868"/>
            <a:ext cx="86854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Conv2D, Input</a:t>
            </a:r>
          </a:p>
          <a:p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333333"/>
                </a:solidFill>
                <a:latin typeface="Consolas" panose="020B0609020204030204" pitchFamily="49" charset="0"/>
              </a:rPr>
              <a:t>tensorflow.contrib.keras.api.keras.layers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333333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 add 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x = Input(shape=(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256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))</a:t>
            </a:r>
            <a:r>
              <a:rPr lang="en-US" altLang="ko-KR" sz="1200" i="1" dirty="0">
                <a:solidFill>
                  <a:srgbClr val="999988"/>
                </a:solidFill>
                <a:latin typeface="Consolas" panose="020B0609020204030204" pitchFamily="49" charset="0"/>
              </a:rPr>
              <a:t> </a:t>
            </a:r>
            <a:endParaRPr lang="en-US" altLang="ko-KR" sz="12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y = Conv2D(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, (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200" dirty="0">
                <a:solidFill>
                  <a:srgbClr val="00808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), padding=</a:t>
            </a:r>
            <a:r>
              <a:rPr lang="en-US" altLang="ko-KR" sz="1200" dirty="0">
                <a:solidFill>
                  <a:srgbClr val="DD1144"/>
                </a:solidFill>
                <a:latin typeface="Consolas" panose="020B0609020204030204" pitchFamily="49" charset="0"/>
              </a:rPr>
              <a:t>'same'</a:t>
            </a:r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)(x)</a:t>
            </a:r>
          </a:p>
          <a:p>
            <a:r>
              <a:rPr lang="en-US" altLang="ko-KR" sz="1200" dirty="0">
                <a:solidFill>
                  <a:srgbClr val="333333"/>
                </a:solidFill>
                <a:latin typeface="Consolas" panose="020B0609020204030204" pitchFamily="49" charset="0"/>
              </a:rPr>
              <a:t>z = add([x, y])</a:t>
            </a:r>
            <a:endParaRPr lang="ko-KR" altLang="en-US" sz="120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94D622-14E4-4567-A956-9C65FF0E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43</a:t>
            </a:fld>
            <a:endParaRPr kumimoji="1"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226C00E-4249-4795-85BA-393BB3591265}"/>
              </a:ext>
            </a:extLst>
          </p:cNvPr>
          <p:cNvCxnSpPr>
            <a:cxnSpLocks/>
          </p:cNvCxnSpPr>
          <p:nvPr/>
        </p:nvCxnSpPr>
        <p:spPr>
          <a:xfrm>
            <a:off x="2549524" y="4229591"/>
            <a:ext cx="35193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E56523-D92B-4748-BC2B-951DF25FEA85}"/>
              </a:ext>
            </a:extLst>
          </p:cNvPr>
          <p:cNvSpPr/>
          <p:nvPr/>
        </p:nvSpPr>
        <p:spPr>
          <a:xfrm>
            <a:off x="2962539" y="3258177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7E6857-C090-4931-99E0-120F8ECB4D05}"/>
              </a:ext>
            </a:extLst>
          </p:cNvPr>
          <p:cNvSpPr/>
          <p:nvPr/>
        </p:nvSpPr>
        <p:spPr>
          <a:xfrm>
            <a:off x="3342208" y="3258177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83443E-8045-483A-B579-72732B1CC61E}"/>
              </a:ext>
            </a:extLst>
          </p:cNvPr>
          <p:cNvSpPr/>
          <p:nvPr/>
        </p:nvSpPr>
        <p:spPr>
          <a:xfrm>
            <a:off x="3703708" y="3258177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209823-1B3E-43EA-A21F-0124F698E233}"/>
              </a:ext>
            </a:extLst>
          </p:cNvPr>
          <p:cNvSpPr/>
          <p:nvPr/>
        </p:nvSpPr>
        <p:spPr>
          <a:xfrm>
            <a:off x="5067570" y="327063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  <p:sp>
        <p:nvSpPr>
          <p:cNvPr id="15" name="화살표: 위로 굽음 14">
            <a:extLst>
              <a:ext uri="{FF2B5EF4-FFF2-40B4-BE49-F238E27FC236}">
                <a16:creationId xmlns:a16="http://schemas.microsoft.com/office/drawing/2014/main" id="{BE5EFF19-A54B-4EA0-8CE2-425850E6F391}"/>
              </a:ext>
            </a:extLst>
          </p:cNvPr>
          <p:cNvSpPr/>
          <p:nvPr/>
        </p:nvSpPr>
        <p:spPr>
          <a:xfrm>
            <a:off x="3473710" y="4851252"/>
            <a:ext cx="1786267" cy="408601"/>
          </a:xfrm>
          <a:prstGeom prst="bentUpArrow">
            <a:avLst>
              <a:gd name="adj1" fmla="val 14343"/>
              <a:gd name="adj2" fmla="val 25000"/>
              <a:gd name="adj3" fmla="val 228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750F1C5-96F9-43AA-BB28-7464F83265F7}"/>
              </a:ext>
            </a:extLst>
          </p:cNvPr>
          <p:cNvSpPr/>
          <p:nvPr/>
        </p:nvSpPr>
        <p:spPr>
          <a:xfrm>
            <a:off x="4285232" y="397679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8091BE8-8AFB-436C-934C-EA64938E34C4}"/>
              </a:ext>
            </a:extLst>
          </p:cNvPr>
          <p:cNvSpPr/>
          <p:nvPr/>
        </p:nvSpPr>
        <p:spPr>
          <a:xfrm>
            <a:off x="4419679" y="397679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D3A6DE7-3E5E-4A95-AB44-4231C1B0729A}"/>
              </a:ext>
            </a:extLst>
          </p:cNvPr>
          <p:cNvSpPr/>
          <p:nvPr/>
        </p:nvSpPr>
        <p:spPr>
          <a:xfrm>
            <a:off x="4554391" y="397679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2CF8E7-CC18-4CD1-BCD7-BC4354247D03}"/>
              </a:ext>
            </a:extLst>
          </p:cNvPr>
          <p:cNvSpPr/>
          <p:nvPr/>
        </p:nvSpPr>
        <p:spPr>
          <a:xfrm>
            <a:off x="5474132" y="3259236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211383-C734-4525-B899-D500C1CB08E4}"/>
              </a:ext>
            </a:extLst>
          </p:cNvPr>
          <p:cNvSpPr/>
          <p:nvPr/>
        </p:nvSpPr>
        <p:spPr>
          <a:xfrm>
            <a:off x="3457171" y="4851253"/>
            <a:ext cx="60960" cy="40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4FD0E96-83A5-4AD4-88A4-63B222679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00"/>
          <a:stretch/>
        </p:blipFill>
        <p:spPr>
          <a:xfrm>
            <a:off x="-781" y="3145118"/>
            <a:ext cx="3035539" cy="191716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A5B0215-FBBB-40B4-9BAE-9CD0F78F9857}"/>
              </a:ext>
            </a:extLst>
          </p:cNvPr>
          <p:cNvSpPr/>
          <p:nvPr/>
        </p:nvSpPr>
        <p:spPr>
          <a:xfrm>
            <a:off x="6317418" y="3270631"/>
            <a:ext cx="1160110" cy="12299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 err="1"/>
              <a:t>flow_y</a:t>
            </a:r>
            <a:endParaRPr lang="ko-KR" altLang="en-US" sz="16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9923B9-60D0-49B2-9673-7233B63D9438}"/>
              </a:ext>
            </a:extLst>
          </p:cNvPr>
          <p:cNvSpPr/>
          <p:nvPr/>
        </p:nvSpPr>
        <p:spPr>
          <a:xfrm>
            <a:off x="6109244" y="3614594"/>
            <a:ext cx="1160110" cy="12299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600" dirty="0" err="1"/>
              <a:t>flow_x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AF439BF-D50A-4F10-911A-02F48A08D026}"/>
              </a:ext>
            </a:extLst>
          </p:cNvPr>
          <p:cNvSpPr/>
          <p:nvPr/>
        </p:nvSpPr>
        <p:spPr>
          <a:xfrm>
            <a:off x="3880000" y="5211317"/>
            <a:ext cx="881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Residual</a:t>
            </a:r>
            <a:endParaRPr lang="ko-KR" altLang="en-US" sz="1600" dirty="0"/>
          </a:p>
        </p:txBody>
      </p:sp>
      <p:sp>
        <p:nvSpPr>
          <p:cNvPr id="35" name="화살표: 위로 굽음 34">
            <a:extLst>
              <a:ext uri="{FF2B5EF4-FFF2-40B4-BE49-F238E27FC236}">
                <a16:creationId xmlns:a16="http://schemas.microsoft.com/office/drawing/2014/main" id="{91BACA12-9194-4437-877D-5812FA1BCA40}"/>
              </a:ext>
            </a:extLst>
          </p:cNvPr>
          <p:cNvSpPr/>
          <p:nvPr/>
        </p:nvSpPr>
        <p:spPr>
          <a:xfrm>
            <a:off x="3854332" y="4825464"/>
            <a:ext cx="991120" cy="21103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489EC5-4465-45E8-9BA1-B6E38FD677EC}"/>
              </a:ext>
            </a:extLst>
          </p:cNvPr>
          <p:cNvSpPr/>
          <p:nvPr/>
        </p:nvSpPr>
        <p:spPr>
          <a:xfrm>
            <a:off x="3821139" y="4851253"/>
            <a:ext cx="60960" cy="18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C6C0731-2A69-43C0-9B9B-8D397FEA68A8}"/>
              </a:ext>
            </a:extLst>
          </p:cNvPr>
          <p:cNvSpPr/>
          <p:nvPr/>
        </p:nvSpPr>
        <p:spPr>
          <a:xfrm>
            <a:off x="4658527" y="3270631"/>
            <a:ext cx="253948" cy="1526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CONV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50131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61BA-88E8-4BA4-925E-5BEC30E1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Optical flow(advanced)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BCDB54F-76E8-4457-A078-B23616D25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0987"/>
            <a:ext cx="8062344" cy="3801189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간단한 </a:t>
            </a:r>
            <a:r>
              <a:rPr lang="en-US" altLang="ko-KR" sz="2000" dirty="0"/>
              <a:t>FCN </a:t>
            </a:r>
            <a:r>
              <a:rPr lang="ko-KR" altLang="en-US" sz="2000" dirty="0"/>
              <a:t>네트워크 설계하기</a:t>
            </a:r>
            <a:r>
              <a:rPr lang="en-US" altLang="ko-KR" sz="2000" dirty="0"/>
              <a:t>.</a:t>
            </a:r>
          </a:p>
          <a:p>
            <a:pPr lvl="1"/>
            <a:r>
              <a:rPr lang="en-US" altLang="ko-KR" sz="1800" dirty="0"/>
              <a:t>Layer1: </a:t>
            </a:r>
            <a:r>
              <a:rPr lang="ko-KR" altLang="en-US" sz="1800" dirty="0"/>
              <a:t>왼쪽</a:t>
            </a:r>
            <a:r>
              <a:rPr lang="en-US" altLang="ko-KR" sz="1800" dirty="0"/>
              <a:t>/</a:t>
            </a:r>
            <a:r>
              <a:rPr lang="ko-KR" altLang="en-US" sz="1800" dirty="0"/>
              <a:t>오른쪽 이미지를 </a:t>
            </a:r>
            <a:r>
              <a:rPr lang="en-US" altLang="ko-KR" sz="1800" dirty="0"/>
              <a:t>concatenate</a:t>
            </a:r>
            <a:r>
              <a:rPr lang="ko-KR" altLang="en-US" sz="1800" dirty="0"/>
              <a:t>하여 </a:t>
            </a:r>
            <a:r>
              <a:rPr lang="en-US" altLang="ko-KR" sz="1800" dirty="0"/>
              <a:t>NxNx6</a:t>
            </a:r>
            <a:r>
              <a:rPr lang="ko-KR" altLang="en-US" sz="1800" dirty="0"/>
              <a:t>로 </a:t>
            </a:r>
            <a:r>
              <a:rPr lang="ko-KR" altLang="en-US" sz="1800" dirty="0" err="1"/>
              <a:t>만들어줌</a:t>
            </a:r>
            <a:endParaRPr lang="en-US" altLang="ko-KR" sz="1800" dirty="0"/>
          </a:p>
          <a:p>
            <a:pPr lvl="1"/>
            <a:r>
              <a:rPr lang="en-US" altLang="ko-KR" sz="1800" dirty="0"/>
              <a:t>Con2d, BN, RELU</a:t>
            </a:r>
            <a:r>
              <a:rPr lang="ko-KR" altLang="en-US" sz="1800" dirty="0"/>
              <a:t>만으로 구성됨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/>
              <a:t>Residual network </a:t>
            </a:r>
            <a:r>
              <a:rPr lang="ko-KR" altLang="en-US" sz="1800" dirty="0"/>
              <a:t>구현</a:t>
            </a:r>
            <a:endParaRPr lang="en-US" altLang="ko-KR" sz="1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344E6F-2EB5-41E7-8FBA-605DF0FF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44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CE8888-09D0-418B-802C-5892F057E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84"/>
          <a:stretch/>
        </p:blipFill>
        <p:spPr>
          <a:xfrm>
            <a:off x="521191" y="2998067"/>
            <a:ext cx="6604281" cy="2125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35BCB9-3187-4765-8EF5-F81F0D7CA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217" r="14756"/>
          <a:stretch/>
        </p:blipFill>
        <p:spPr>
          <a:xfrm>
            <a:off x="2798564" y="4540544"/>
            <a:ext cx="5448453" cy="204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9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F410D606-4D7B-4A19-9701-493DE28CB87F}"/>
              </a:ext>
            </a:extLst>
          </p:cNvPr>
          <p:cNvSpPr/>
          <p:nvPr/>
        </p:nvSpPr>
        <p:spPr>
          <a:xfrm>
            <a:off x="6525572" y="4579496"/>
            <a:ext cx="2423805" cy="2104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B7C4BB3-C2B7-42DC-86A4-06C0FB58F0AD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737475" y="5040869"/>
            <a:ext cx="0" cy="118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231135" y="1524662"/>
            <a:ext cx="7506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중요 레이어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b="1" dirty="0"/>
              <a:t>Conv2D</a:t>
            </a:r>
            <a:r>
              <a:rPr lang="en-US" altLang="ko-KR" dirty="0"/>
              <a:t>(filters, </a:t>
            </a:r>
            <a:r>
              <a:rPr lang="en-US" altLang="ko-KR" dirty="0" err="1"/>
              <a:t>kernel_size</a:t>
            </a:r>
            <a:r>
              <a:rPr lang="en-US" altLang="ko-KR" dirty="0"/>
              <a:t>, strides=(1, 1), padding='valid', </a:t>
            </a:r>
            <a:r>
              <a:rPr lang="en-US" altLang="ko-KR" dirty="0" err="1"/>
              <a:t>dilation_rate</a:t>
            </a:r>
            <a:r>
              <a:rPr lang="en-US" altLang="ko-KR" dirty="0"/>
              <a:t>=(1, 1), activation=</a:t>
            </a:r>
            <a:r>
              <a:rPr lang="en-US" altLang="ko-KR" b="1" dirty="0"/>
              <a:t>None</a:t>
            </a:r>
            <a:r>
              <a:rPr lang="en-US" altLang="ko-KR" dirty="0"/>
              <a:t>)</a:t>
            </a:r>
            <a:endParaRPr lang="ko-KR" altLang="en-US" sz="1600" dirty="0"/>
          </a:p>
          <a:p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E47269-A63F-4070-A664-87BACB29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53FE29-6DB3-432C-BF7B-4C07AB1041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499"/>
          <a:stretch/>
        </p:blipFill>
        <p:spPr>
          <a:xfrm>
            <a:off x="364700" y="2150430"/>
            <a:ext cx="8079142" cy="22595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55C0D3-84AA-4DBC-820F-4B1EADC80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66" t="46934" r="21341" b="369"/>
          <a:stretch/>
        </p:blipFill>
        <p:spPr>
          <a:xfrm>
            <a:off x="364700" y="4460176"/>
            <a:ext cx="4961811" cy="21992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1F6AB8-EDA4-493E-A332-4704ECDACC86}"/>
              </a:ext>
            </a:extLst>
          </p:cNvPr>
          <p:cNvSpPr/>
          <p:nvPr/>
        </p:nvSpPr>
        <p:spPr>
          <a:xfrm>
            <a:off x="5952702" y="2172010"/>
            <a:ext cx="2986203" cy="63751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Tensorflow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안의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Keras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layers, models</a:t>
            </a:r>
            <a:r>
              <a:rPr lang="ko-KR" altLang="en-US" sz="1600" dirty="0">
                <a:solidFill>
                  <a:schemeClr val="tx1"/>
                </a:solidFill>
              </a:rPr>
              <a:t>불러옴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DE09A8-EC75-455A-87B9-8483C24D34DD}"/>
              </a:ext>
            </a:extLst>
          </p:cNvPr>
          <p:cNvSpPr/>
          <p:nvPr/>
        </p:nvSpPr>
        <p:spPr>
          <a:xfrm>
            <a:off x="6267028" y="2986439"/>
            <a:ext cx="2010197" cy="2907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Input </a:t>
            </a:r>
            <a:r>
              <a:rPr lang="ko-KR" altLang="en-US" sz="1600" dirty="0">
                <a:solidFill>
                  <a:schemeClr val="tx1"/>
                </a:solidFill>
              </a:rPr>
              <a:t>크기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설정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A2C147-14AC-4035-B98D-33CCFB2579AF}"/>
              </a:ext>
            </a:extLst>
          </p:cNvPr>
          <p:cNvSpPr/>
          <p:nvPr/>
        </p:nvSpPr>
        <p:spPr>
          <a:xfrm>
            <a:off x="5802614" y="4000306"/>
            <a:ext cx="3072178" cy="45850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모델의 </a:t>
            </a:r>
            <a:r>
              <a:rPr lang="en-US" altLang="ko-KR" sz="1600" dirty="0">
                <a:solidFill>
                  <a:schemeClr val="tx1"/>
                </a:solidFill>
              </a:rPr>
              <a:t>Input,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output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설정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(input-&gt;output graph </a:t>
            </a:r>
            <a:r>
              <a:rPr lang="ko-KR" altLang="en-US" sz="1200" dirty="0">
                <a:solidFill>
                  <a:schemeClr val="tx1"/>
                </a:solidFill>
              </a:rPr>
              <a:t>연결되어 있어야함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43AB1F-5AC6-46C8-8A19-D4C294BD5815}"/>
              </a:ext>
            </a:extLst>
          </p:cNvPr>
          <p:cNvSpPr/>
          <p:nvPr/>
        </p:nvSpPr>
        <p:spPr>
          <a:xfrm>
            <a:off x="6697280" y="4698632"/>
            <a:ext cx="2080390" cy="34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B08FB56-5E2F-4584-97D9-C6651BB553C2}"/>
              </a:ext>
            </a:extLst>
          </p:cNvPr>
          <p:cNvSpPr/>
          <p:nvPr/>
        </p:nvSpPr>
        <p:spPr>
          <a:xfrm>
            <a:off x="7111957" y="5213353"/>
            <a:ext cx="1247775" cy="34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Conv(3x3),32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5FCEC8E-900D-4C0B-A3AB-75A71F82A9D0}"/>
              </a:ext>
            </a:extLst>
          </p:cNvPr>
          <p:cNvSpPr/>
          <p:nvPr/>
        </p:nvSpPr>
        <p:spPr>
          <a:xfrm>
            <a:off x="7111957" y="5631841"/>
            <a:ext cx="1247775" cy="34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Conv(3x3),32</a:t>
            </a:r>
            <a:endParaRPr lang="ko-KR" altLang="en-US" sz="14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130CCF7-7750-4EA9-91C8-AAB5CCF06FF4}"/>
              </a:ext>
            </a:extLst>
          </p:cNvPr>
          <p:cNvSpPr/>
          <p:nvPr/>
        </p:nvSpPr>
        <p:spPr>
          <a:xfrm>
            <a:off x="7301686" y="6301912"/>
            <a:ext cx="871577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1CC9F9F7-BA96-4F83-873A-AE13AA8C0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9387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231135" y="1524662"/>
            <a:ext cx="7506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중요 레이어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b="1" dirty="0"/>
              <a:t>Conv2D</a:t>
            </a:r>
            <a:r>
              <a:rPr lang="en-US" altLang="ko-KR" dirty="0"/>
              <a:t>(filters, </a:t>
            </a:r>
            <a:r>
              <a:rPr lang="en-US" altLang="ko-KR" dirty="0" err="1"/>
              <a:t>kernel_size</a:t>
            </a:r>
            <a:r>
              <a:rPr lang="en-US" altLang="ko-KR" dirty="0"/>
              <a:t>, strides=(1, 1), padding='valid', </a:t>
            </a:r>
            <a:r>
              <a:rPr lang="en-US" altLang="ko-KR" dirty="0" err="1"/>
              <a:t>dilation_rate</a:t>
            </a:r>
            <a:r>
              <a:rPr lang="en-US" altLang="ko-KR" dirty="0"/>
              <a:t>=(1, 1), activation=</a:t>
            </a:r>
            <a:r>
              <a:rPr lang="en-US" altLang="ko-KR" b="1" dirty="0"/>
              <a:t>None</a:t>
            </a:r>
            <a:r>
              <a:rPr lang="en-US" altLang="ko-KR" dirty="0"/>
              <a:t>)</a:t>
            </a:r>
            <a:endParaRPr lang="ko-KR" altLang="en-US" sz="1600" dirty="0"/>
          </a:p>
          <a:p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E47269-A63F-4070-A664-87BACB29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412CB6-CA2A-4A37-B18D-B090084F6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47"/>
          <a:stretch/>
        </p:blipFill>
        <p:spPr>
          <a:xfrm>
            <a:off x="281411" y="2132325"/>
            <a:ext cx="6605164" cy="471478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1F6AB8-EDA4-493E-A332-4704ECDACC86}"/>
              </a:ext>
            </a:extLst>
          </p:cNvPr>
          <p:cNvSpPr/>
          <p:nvPr/>
        </p:nvSpPr>
        <p:spPr>
          <a:xfrm>
            <a:off x="5726220" y="2040892"/>
            <a:ext cx="2986203" cy="63751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Tensorflow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안의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Keras</a:t>
            </a:r>
            <a:r>
              <a:rPr lang="ko-KR" altLang="en-US" sz="1600" dirty="0">
                <a:solidFill>
                  <a:schemeClr val="tx1"/>
                </a:solidFill>
              </a:rPr>
              <a:t>의 </a:t>
            </a:r>
            <a:r>
              <a:rPr lang="en-US" altLang="ko-KR" sz="1600" dirty="0">
                <a:solidFill>
                  <a:schemeClr val="tx1"/>
                </a:solidFill>
              </a:rPr>
              <a:t>layers, models</a:t>
            </a:r>
            <a:r>
              <a:rPr lang="ko-KR" altLang="en-US" sz="1600" dirty="0">
                <a:solidFill>
                  <a:schemeClr val="tx1"/>
                </a:solidFill>
              </a:rPr>
              <a:t>불러옴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DE09A8-EC75-455A-87B9-8483C24D34DD}"/>
              </a:ext>
            </a:extLst>
          </p:cNvPr>
          <p:cNvSpPr/>
          <p:nvPr/>
        </p:nvSpPr>
        <p:spPr>
          <a:xfrm>
            <a:off x="6252420" y="2726785"/>
            <a:ext cx="2010197" cy="29079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Input </a:t>
            </a:r>
            <a:r>
              <a:rPr lang="ko-KR" altLang="en-US" sz="1600" dirty="0">
                <a:solidFill>
                  <a:schemeClr val="tx1"/>
                </a:solidFill>
              </a:rPr>
              <a:t>크기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설정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A2C147-14AC-4035-B98D-33CCFB2579AF}"/>
              </a:ext>
            </a:extLst>
          </p:cNvPr>
          <p:cNvSpPr/>
          <p:nvPr/>
        </p:nvSpPr>
        <p:spPr>
          <a:xfrm>
            <a:off x="5763943" y="3796556"/>
            <a:ext cx="3072178" cy="45850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모델의 </a:t>
            </a:r>
            <a:r>
              <a:rPr lang="en-US" altLang="ko-KR" sz="1600" dirty="0">
                <a:solidFill>
                  <a:schemeClr val="tx1"/>
                </a:solidFill>
              </a:rPr>
              <a:t>Input, </a:t>
            </a:r>
            <a:r>
              <a:rPr lang="en-US" altLang="ko-KR" sz="1600" dirty="0">
                <a:solidFill>
                  <a:schemeClr val="tx1"/>
                </a:solidFill>
                <a:sym typeface="Wingdings" panose="05000000000000000000" pitchFamily="2" charset="2"/>
              </a:rPr>
              <a:t>output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설정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(input-&gt;output graph </a:t>
            </a:r>
            <a:r>
              <a:rPr lang="ko-KR" altLang="en-US" sz="1200" dirty="0">
                <a:solidFill>
                  <a:schemeClr val="tx1"/>
                </a:solidFill>
              </a:rPr>
              <a:t>연결되어 있어야함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C6CB70-E8B6-47DD-B82D-7857A2B91E2E}"/>
              </a:ext>
            </a:extLst>
          </p:cNvPr>
          <p:cNvSpPr/>
          <p:nvPr/>
        </p:nvSpPr>
        <p:spPr>
          <a:xfrm>
            <a:off x="6698910" y="4437462"/>
            <a:ext cx="2080390" cy="34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A6F5492-C223-4E47-8FBC-14EFEE36C50B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737475" y="4779699"/>
            <a:ext cx="1630" cy="1725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C60F97-318A-4680-B017-B51F235C0F1C}"/>
              </a:ext>
            </a:extLst>
          </p:cNvPr>
          <p:cNvSpPr/>
          <p:nvPr/>
        </p:nvSpPr>
        <p:spPr>
          <a:xfrm>
            <a:off x="7113587" y="4885548"/>
            <a:ext cx="1247775" cy="27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Conv(3x3),32</a:t>
            </a:r>
            <a:endParaRPr lang="ko-KR" altLang="en-US" sz="14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793DA1-1FB0-41DD-B3F8-8575C1465A4B}"/>
              </a:ext>
            </a:extLst>
          </p:cNvPr>
          <p:cNvSpPr/>
          <p:nvPr/>
        </p:nvSpPr>
        <p:spPr>
          <a:xfrm>
            <a:off x="7113587" y="5275461"/>
            <a:ext cx="1247775" cy="27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Conv(3x3),32</a:t>
            </a:r>
            <a:endParaRPr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1C5A4ED-2FB0-44B0-9A65-917FDF5EFE42}"/>
              </a:ext>
            </a:extLst>
          </p:cNvPr>
          <p:cNvSpPr/>
          <p:nvPr/>
        </p:nvSpPr>
        <p:spPr>
          <a:xfrm>
            <a:off x="7113587" y="5659832"/>
            <a:ext cx="1247775" cy="27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Conv(3x3),32</a:t>
            </a:r>
            <a:endParaRPr lang="ko-KR" altLang="en-US" sz="14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915E10F-225E-45A8-A5BE-A0F5C082F259}"/>
              </a:ext>
            </a:extLst>
          </p:cNvPr>
          <p:cNvSpPr/>
          <p:nvPr/>
        </p:nvSpPr>
        <p:spPr>
          <a:xfrm>
            <a:off x="7113587" y="6040220"/>
            <a:ext cx="1247775" cy="274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Conv(3x3),32</a:t>
            </a:r>
            <a:endParaRPr lang="ko-KR" altLang="en-US" sz="14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2D2A1A-D5BB-4A29-9B98-279A53895080}"/>
              </a:ext>
            </a:extLst>
          </p:cNvPr>
          <p:cNvSpPr/>
          <p:nvPr/>
        </p:nvSpPr>
        <p:spPr>
          <a:xfrm>
            <a:off x="7300032" y="6515812"/>
            <a:ext cx="871577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1711E2-F518-405A-9437-2224FC4700D4}"/>
              </a:ext>
            </a:extLst>
          </p:cNvPr>
          <p:cNvSpPr/>
          <p:nvPr/>
        </p:nvSpPr>
        <p:spPr>
          <a:xfrm>
            <a:off x="6523917" y="4360543"/>
            <a:ext cx="2423805" cy="24460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946E4B-30EA-4E50-8577-2D0A25F2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869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231135" y="1524662"/>
            <a:ext cx="7506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중요 레이어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:</a:t>
            </a:r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 </a:t>
            </a:r>
            <a:r>
              <a:rPr lang="en-US" altLang="ko-KR" b="1" dirty="0"/>
              <a:t>Conv2D</a:t>
            </a:r>
            <a:r>
              <a:rPr lang="en-US" altLang="ko-KR" dirty="0"/>
              <a:t>(filters, </a:t>
            </a:r>
            <a:r>
              <a:rPr lang="en-US" altLang="ko-KR" dirty="0" err="1"/>
              <a:t>kernel_size</a:t>
            </a:r>
            <a:r>
              <a:rPr lang="en-US" altLang="ko-KR" dirty="0"/>
              <a:t>, strides=(1, 1), padding='valid', </a:t>
            </a:r>
            <a:r>
              <a:rPr lang="en-US" altLang="ko-KR" dirty="0" err="1"/>
              <a:t>dilation_rate</a:t>
            </a:r>
            <a:r>
              <a:rPr lang="en-US" altLang="ko-KR" dirty="0"/>
              <a:t>=(1, 1), activation=</a:t>
            </a:r>
            <a:r>
              <a:rPr lang="en-US" altLang="ko-KR" b="1" dirty="0"/>
              <a:t>None</a:t>
            </a:r>
            <a:r>
              <a:rPr lang="en-US" altLang="ko-KR" dirty="0"/>
              <a:t>)</a:t>
            </a:r>
            <a:endParaRPr lang="ko-KR" altLang="en-US" sz="1600" dirty="0"/>
          </a:p>
          <a:p>
            <a:endParaRPr lang="en-US" altLang="ko-KR" b="1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E47269-A63F-4070-A664-87BACB29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A4C90E-76D1-427B-8451-08B106A3E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5002" b="60022"/>
          <a:stretch/>
        </p:blipFill>
        <p:spPr>
          <a:xfrm>
            <a:off x="419101" y="2246705"/>
            <a:ext cx="7600949" cy="217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1D4E026-42B7-4895-B788-01156FEB5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60" t="50000" r="14857" b="1650"/>
          <a:stretch/>
        </p:blipFill>
        <p:spPr>
          <a:xfrm>
            <a:off x="301160" y="4453268"/>
            <a:ext cx="5994640" cy="203415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652A2E-91E2-4CFD-88DB-48ED0BF1F9DC}"/>
              </a:ext>
            </a:extLst>
          </p:cNvPr>
          <p:cNvSpPr/>
          <p:nvPr/>
        </p:nvSpPr>
        <p:spPr>
          <a:xfrm>
            <a:off x="3114675" y="5607171"/>
            <a:ext cx="257175" cy="17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C16837-D0A4-4BB0-B7C4-DE962AEFF8F5}"/>
              </a:ext>
            </a:extLst>
          </p:cNvPr>
          <p:cNvSpPr/>
          <p:nvPr/>
        </p:nvSpPr>
        <p:spPr>
          <a:xfrm>
            <a:off x="3448050" y="5607171"/>
            <a:ext cx="257175" cy="171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C0F034-3E48-492E-B599-EF10E29BBA82}"/>
              </a:ext>
            </a:extLst>
          </p:cNvPr>
          <p:cNvSpPr/>
          <p:nvPr/>
        </p:nvSpPr>
        <p:spPr>
          <a:xfrm>
            <a:off x="6697280" y="4877297"/>
            <a:ext cx="2080390" cy="34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77AF20-176E-43EA-8BEC-1AB49FAF12C7}"/>
              </a:ext>
            </a:extLst>
          </p:cNvPr>
          <p:cNvSpPr/>
          <p:nvPr/>
        </p:nvSpPr>
        <p:spPr>
          <a:xfrm>
            <a:off x="6372224" y="5485536"/>
            <a:ext cx="1247775" cy="34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Conv(3x3),64</a:t>
            </a:r>
            <a:endParaRPr lang="ko-KR" altLang="en-US" sz="14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9CDD2C-6575-48A3-AF1D-FB9B339CCE02}"/>
              </a:ext>
            </a:extLst>
          </p:cNvPr>
          <p:cNvSpPr/>
          <p:nvPr/>
        </p:nvSpPr>
        <p:spPr>
          <a:xfrm>
            <a:off x="7737475" y="5485536"/>
            <a:ext cx="1247775" cy="342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Conv(3x3),64</a:t>
            </a:r>
            <a:endParaRPr lang="ko-KR" altLang="en-US" sz="14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112A946-B97D-4F0B-B7D1-116D3C5BD800}"/>
              </a:ext>
            </a:extLst>
          </p:cNvPr>
          <p:cNvCxnSpPr>
            <a:cxnSpLocks/>
            <a:stCxn id="6" idx="2"/>
            <a:endCxn id="13" idx="0"/>
          </p:cNvCxnSpPr>
          <p:nvPr/>
        </p:nvCxnSpPr>
        <p:spPr>
          <a:xfrm flipH="1">
            <a:off x="6996112" y="5219534"/>
            <a:ext cx="741363" cy="26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3354DF-C84E-40C6-A566-6D1860D1E3B8}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>
            <a:off x="7737475" y="5219534"/>
            <a:ext cx="623888" cy="26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98F834D-81F5-4C6F-BB2D-41337C21D02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6996112" y="5827773"/>
            <a:ext cx="1" cy="48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E72054-BF70-427E-A519-09FA41CF93EE}"/>
              </a:ext>
            </a:extLst>
          </p:cNvPr>
          <p:cNvCxnSpPr>
            <a:cxnSpLocks/>
          </p:cNvCxnSpPr>
          <p:nvPr/>
        </p:nvCxnSpPr>
        <p:spPr>
          <a:xfrm>
            <a:off x="8366124" y="5827773"/>
            <a:ext cx="1" cy="48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7BD211E-6F2E-4F7D-B217-DAEF454676A4}"/>
              </a:ext>
            </a:extLst>
          </p:cNvPr>
          <p:cNvSpPr/>
          <p:nvPr/>
        </p:nvSpPr>
        <p:spPr>
          <a:xfrm>
            <a:off x="7834805" y="6364753"/>
            <a:ext cx="1062639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6412544-CD7F-4672-9146-6715B03D1BF1}"/>
              </a:ext>
            </a:extLst>
          </p:cNvPr>
          <p:cNvSpPr/>
          <p:nvPr/>
        </p:nvSpPr>
        <p:spPr>
          <a:xfrm>
            <a:off x="6557354" y="6372403"/>
            <a:ext cx="106264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E9A5740-785F-410A-B7ED-E57C91A032A2}"/>
              </a:ext>
            </a:extLst>
          </p:cNvPr>
          <p:cNvSpPr/>
          <p:nvPr/>
        </p:nvSpPr>
        <p:spPr>
          <a:xfrm>
            <a:off x="6325290" y="4733925"/>
            <a:ext cx="2713935" cy="1960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5B3AC503-F589-409C-9A17-4FA8CC9C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094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469259" y="169068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i="0" dirty="0">
                <a:solidFill>
                  <a:srgbClr val="404040"/>
                </a:solidFill>
                <a:effectLst/>
                <a:latin typeface="Source Sans Pro"/>
              </a:rPr>
              <a:t>자주 쓰는 기능 </a:t>
            </a:r>
            <a:r>
              <a:rPr lang="en-US" altLang="ko-KR" b="1" i="0" dirty="0">
                <a:solidFill>
                  <a:srgbClr val="404040"/>
                </a:solidFill>
                <a:effectLst/>
                <a:latin typeface="Source Sans Pro"/>
              </a:rPr>
              <a:t>.shape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D015D0-C903-4FB7-B8E8-7CC469737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E18370-BCB2-46FC-8095-45ED9CA5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2060020"/>
            <a:ext cx="8365269" cy="3654979"/>
          </a:xfrm>
          <a:prstGeom prst="rect">
            <a:avLst/>
          </a:prstGeom>
        </p:spPr>
      </p:pic>
      <p:pic>
        <p:nvPicPr>
          <p:cNvPr id="9" name="Picture 2" descr="https://github.com/vdumoulin/conv_arithmetic/raw/master/gif/no_padding_no_strides.gif">
            <a:extLst>
              <a:ext uri="{FF2B5EF4-FFF2-40B4-BE49-F238E27FC236}">
                <a16:creationId xmlns:a16="http://schemas.microsoft.com/office/drawing/2014/main" id="{7E19C12C-CCE0-428B-A991-F521ABE329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04" y="4898328"/>
            <a:ext cx="1739899" cy="184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ithub.com/vdumoulin/conv_arithmetic/raw/master/gif/same_padding_no_strides.gif">
            <a:extLst>
              <a:ext uri="{FF2B5EF4-FFF2-40B4-BE49-F238E27FC236}">
                <a16:creationId xmlns:a16="http://schemas.microsoft.com/office/drawing/2014/main" id="{FD78148A-9DE8-4122-91B8-1C842DADFF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96" y="4832878"/>
            <a:ext cx="1739899" cy="197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github.com/vdumoulin/conv_arithmetic/raw/master/gif/dilation.gif">
            <a:extLst>
              <a:ext uri="{FF2B5EF4-FFF2-40B4-BE49-F238E27FC236}">
                <a16:creationId xmlns:a16="http://schemas.microsoft.com/office/drawing/2014/main" id="{B779DC45-C6DB-40EF-8D97-EC7E919996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395" y="5040460"/>
            <a:ext cx="1620012" cy="156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C2B0AC-3DFE-41EF-BD1C-947C64181A2A}"/>
              </a:ext>
            </a:extLst>
          </p:cNvPr>
          <p:cNvSpPr/>
          <p:nvPr/>
        </p:nvSpPr>
        <p:spPr>
          <a:xfrm>
            <a:off x="4066907" y="4605679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Source Sans Pro"/>
              </a:rPr>
              <a:t>‘valid’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9475AA7-FAA5-4534-9165-DDF50F2E09B3}"/>
              </a:ext>
            </a:extLst>
          </p:cNvPr>
          <p:cNvSpPr/>
          <p:nvPr/>
        </p:nvSpPr>
        <p:spPr>
          <a:xfrm>
            <a:off x="5786732" y="460567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Source Sans Pro"/>
              </a:rPr>
              <a:t>‘same’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90C072-2EE4-4BD0-B81C-A921670B7DD1}"/>
              </a:ext>
            </a:extLst>
          </p:cNvPr>
          <p:cNvSpPr/>
          <p:nvPr/>
        </p:nvSpPr>
        <p:spPr>
          <a:xfrm>
            <a:off x="7382497" y="4648212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04040"/>
                </a:solidFill>
                <a:latin typeface="Source Sans Pro"/>
              </a:rPr>
              <a:t>‘stride=2’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7D3B90-B6C3-46CF-A2F3-761F03FA0F71}"/>
              </a:ext>
            </a:extLst>
          </p:cNvPr>
          <p:cNvSpPr/>
          <p:nvPr/>
        </p:nvSpPr>
        <p:spPr>
          <a:xfrm>
            <a:off x="2991844" y="6312255"/>
            <a:ext cx="106264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D350F3-C85F-456C-ADB1-44E9EF6F7298}"/>
              </a:ext>
            </a:extLst>
          </p:cNvPr>
          <p:cNvSpPr/>
          <p:nvPr/>
        </p:nvSpPr>
        <p:spPr>
          <a:xfrm>
            <a:off x="2991843" y="5053423"/>
            <a:ext cx="106264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0B112452-038D-4FA1-88DC-8128AD82C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4031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github.com/vdumoulin/conv_arithmetic/raw/master/gif/same_padding_no_strides.gif">
            <a:extLst>
              <a:ext uri="{FF2B5EF4-FFF2-40B4-BE49-F238E27FC236}">
                <a16:creationId xmlns:a16="http://schemas.microsoft.com/office/drawing/2014/main" id="{F88076E0-B8AC-4C4D-830D-DBF546F59BB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130" y="3076576"/>
            <a:ext cx="3326642" cy="37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69CFF3-FAE0-43F9-8B48-0E6495A0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298012" cy="1325563"/>
          </a:xfrm>
        </p:spPr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Intro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5D0C15-B94A-4551-9F73-376167FDCA72}"/>
              </a:ext>
            </a:extLst>
          </p:cNvPr>
          <p:cNvSpPr/>
          <p:nvPr/>
        </p:nvSpPr>
        <p:spPr>
          <a:xfrm>
            <a:off x="733852" y="1581794"/>
            <a:ext cx="46794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404040"/>
                </a:solidFill>
                <a:latin typeface="Source Sans Pro"/>
              </a:rPr>
              <a:t>Padding</a:t>
            </a:r>
            <a:r>
              <a:rPr lang="ko-KR" altLang="en-US" sz="1600" dirty="0">
                <a:solidFill>
                  <a:srgbClr val="404040"/>
                </a:solidFill>
                <a:latin typeface="Source Sans Pro"/>
              </a:rPr>
              <a:t>이 없으면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</a:rPr>
              <a:t>:</a:t>
            </a:r>
            <a:r>
              <a:rPr lang="ko-KR" altLang="en-US" sz="1600" dirty="0">
                <a:solidFill>
                  <a:srgbClr val="404040"/>
                </a:solidFill>
                <a:latin typeface="Source Sans Pro"/>
              </a:rPr>
              <a:t> 크기가 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</a:rPr>
              <a:t>(</a:t>
            </a:r>
            <a:r>
              <a:rPr lang="ko-KR" altLang="en-US" sz="1600" dirty="0">
                <a:solidFill>
                  <a:srgbClr val="404040"/>
                </a:solidFill>
                <a:latin typeface="Source Sans Pro"/>
              </a:rPr>
              <a:t>필터사이즈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</a:rPr>
              <a:t>-1) </a:t>
            </a:r>
            <a:r>
              <a:rPr lang="ko-KR" altLang="en-US" sz="1600" dirty="0" err="1">
                <a:solidFill>
                  <a:srgbClr val="404040"/>
                </a:solidFill>
                <a:latin typeface="Source Sans Pro"/>
              </a:rPr>
              <a:t>줄어듬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</a:rPr>
              <a:t>.</a:t>
            </a:r>
            <a:endParaRPr lang="en-US" altLang="ko-KR" sz="1600" i="0" dirty="0">
              <a:solidFill>
                <a:srgbClr val="404040"/>
              </a:solidFill>
              <a:effectLst/>
              <a:latin typeface="Source Sans Pro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D015D0-C903-4FB7-B8E8-7CC469737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370461"/>
            <a:ext cx="3254375" cy="1125694"/>
          </a:xfrm>
          <a:prstGeom prst="rect">
            <a:avLst/>
          </a:prstGeom>
        </p:spPr>
      </p:pic>
      <p:pic>
        <p:nvPicPr>
          <p:cNvPr id="6146" name="Picture 2" descr="https://github.com/vdumoulin/conv_arithmetic/raw/master/gif/no_padding_no_strides.gif">
            <a:extLst>
              <a:ext uri="{FF2B5EF4-FFF2-40B4-BE49-F238E27FC236}">
                <a16:creationId xmlns:a16="http://schemas.microsoft.com/office/drawing/2014/main" id="{5D4E6730-24A7-4A5E-ACB6-57A3086057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581" y="3601440"/>
            <a:ext cx="2684994" cy="285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1AADDD-BA95-45F4-A804-1D3FA6F71609}"/>
              </a:ext>
            </a:extLst>
          </p:cNvPr>
          <p:cNvSpPr/>
          <p:nvPr/>
        </p:nvSpPr>
        <p:spPr>
          <a:xfrm>
            <a:off x="429204" y="5579950"/>
            <a:ext cx="106264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Input 4x4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57B33A-3EB0-4F2C-BBCC-86587F34FBD4}"/>
              </a:ext>
            </a:extLst>
          </p:cNvPr>
          <p:cNvSpPr/>
          <p:nvPr/>
        </p:nvSpPr>
        <p:spPr>
          <a:xfrm>
            <a:off x="271969" y="4042038"/>
            <a:ext cx="140811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 2x2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4614F8-BE55-40BA-81DC-82A0FEE3014F}"/>
              </a:ext>
            </a:extLst>
          </p:cNvPr>
          <p:cNvSpPr/>
          <p:nvPr/>
        </p:nvSpPr>
        <p:spPr>
          <a:xfrm>
            <a:off x="6228514" y="2107915"/>
            <a:ext cx="95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‘same’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37F4A3-6A65-4848-8246-9D1398B841B8}"/>
              </a:ext>
            </a:extLst>
          </p:cNvPr>
          <p:cNvSpPr/>
          <p:nvPr/>
        </p:nvSpPr>
        <p:spPr>
          <a:xfrm>
            <a:off x="1725676" y="2107915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04040"/>
                </a:solidFill>
                <a:latin typeface="Source Sans Pro"/>
              </a:rPr>
              <a:t>‘valid’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85FF90E-7119-4E7B-9C65-FB82E0983230}"/>
              </a:ext>
            </a:extLst>
          </p:cNvPr>
          <p:cNvCxnSpPr>
            <a:cxnSpLocks/>
          </p:cNvCxnSpPr>
          <p:nvPr/>
        </p:nvCxnSpPr>
        <p:spPr>
          <a:xfrm>
            <a:off x="0" y="2485826"/>
            <a:ext cx="914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159E55-EC27-4EB3-BB98-55236BC33C65}"/>
              </a:ext>
            </a:extLst>
          </p:cNvPr>
          <p:cNvCxnSpPr>
            <a:cxnSpLocks/>
          </p:cNvCxnSpPr>
          <p:nvPr/>
        </p:nvCxnSpPr>
        <p:spPr>
          <a:xfrm>
            <a:off x="4067175" y="2107915"/>
            <a:ext cx="31645" cy="475008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07C32A-2EF4-49F8-AF81-34729C5A5962}"/>
              </a:ext>
            </a:extLst>
          </p:cNvPr>
          <p:cNvSpPr/>
          <p:nvPr/>
        </p:nvSpPr>
        <p:spPr>
          <a:xfrm>
            <a:off x="485775" y="4604158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404040"/>
                </a:solidFill>
                <a:latin typeface="Source Sans Pro"/>
              </a:rPr>
              <a:t>필터사이즈 </a:t>
            </a:r>
            <a:r>
              <a:rPr lang="en-US" altLang="ko-KR" sz="1600" dirty="0">
                <a:solidFill>
                  <a:srgbClr val="404040"/>
                </a:solidFill>
                <a:latin typeface="Source Sans Pro"/>
              </a:rPr>
              <a:t>3x3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7AB0C0-ED2B-47F7-A6C9-BB4C28BAB397}"/>
              </a:ext>
            </a:extLst>
          </p:cNvPr>
          <p:cNvSpPr/>
          <p:nvPr/>
        </p:nvSpPr>
        <p:spPr>
          <a:xfrm>
            <a:off x="4484655" y="5579950"/>
            <a:ext cx="106264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Input 5x5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0A30327-E939-4ED4-898A-88139268BCCC}"/>
              </a:ext>
            </a:extLst>
          </p:cNvPr>
          <p:cNvSpPr/>
          <p:nvPr/>
        </p:nvSpPr>
        <p:spPr>
          <a:xfrm>
            <a:off x="4327420" y="4042038"/>
            <a:ext cx="1408113" cy="2907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Output 5x5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5303EA66-5BD7-43D2-BF66-CBBCAFDAD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92D98-0362-D744-A05F-7E0A9EECE82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6703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5930</TotalTime>
  <Words>3086</Words>
  <Application>Microsoft Office PowerPoint</Application>
  <PresentationFormat>화면 슬라이드 쇼(4:3)</PresentationFormat>
  <Paragraphs>495</Paragraphs>
  <Slides>44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Adobe Arabic</vt:lpstr>
      <vt:lpstr>Source Sans Pro</vt:lpstr>
      <vt:lpstr>맑은 고딕</vt:lpstr>
      <vt:lpstr>Arial</vt:lpstr>
      <vt:lpstr>Calibri</vt:lpstr>
      <vt:lpstr>Calibri Light</vt:lpstr>
      <vt:lpstr>Consolas</vt:lpstr>
      <vt:lpstr>Wingdings</vt:lpstr>
      <vt:lpstr>Office 테마</vt:lpstr>
      <vt:lpstr> 시각 Tech. 심화과정 (3)  Lab session</vt:lpstr>
      <vt:lpstr>PowerPoint 프레젠테이션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Keras Intro</vt:lpstr>
      <vt:lpstr>Stereo/Optical flow 실습</vt:lpstr>
      <vt:lpstr>Stereo Matching</vt:lpstr>
      <vt:lpstr>Stereo Matching(Triangulation)</vt:lpstr>
      <vt:lpstr>Stereo Matching(Triangulation)</vt:lpstr>
      <vt:lpstr>Stereo Matching(in NN)</vt:lpstr>
      <vt:lpstr>Stereo Matching(in NN)</vt:lpstr>
      <vt:lpstr>Stereo Matching network 설계</vt:lpstr>
      <vt:lpstr>Stereo Matching network 설계</vt:lpstr>
      <vt:lpstr>Stereo Matching network 설계</vt:lpstr>
      <vt:lpstr>Stereo Matching network 설계</vt:lpstr>
      <vt:lpstr>Stereo Matching network 설계</vt:lpstr>
      <vt:lpstr>Stereo Matching network 설계</vt:lpstr>
      <vt:lpstr>Stereo Matching network 설계</vt:lpstr>
      <vt:lpstr>Stereo Matching network 설계</vt:lpstr>
      <vt:lpstr>Stereo Matching network 설계</vt:lpstr>
      <vt:lpstr>Stereo Matching network 설계</vt:lpstr>
      <vt:lpstr>Stereo Matching(advanced)</vt:lpstr>
      <vt:lpstr>Stereo Matching(advanced)</vt:lpstr>
      <vt:lpstr>Optical flow</vt:lpstr>
      <vt:lpstr>Optical flow_ex2</vt:lpstr>
      <vt:lpstr>Optical flow_ex3</vt:lpstr>
      <vt:lpstr>Optical flow(advanced)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신창하</cp:lastModifiedBy>
  <cp:revision>149</cp:revision>
  <dcterms:created xsi:type="dcterms:W3CDTF">2018-04-15T06:16:43Z</dcterms:created>
  <dcterms:modified xsi:type="dcterms:W3CDTF">2018-04-24T19:31:26Z</dcterms:modified>
</cp:coreProperties>
</file>